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35" r:id="rId2"/>
  </p:sldMasterIdLst>
  <p:notesMasterIdLst>
    <p:notesMasterId r:id="rId34"/>
  </p:notesMasterIdLst>
  <p:handoutMasterIdLst>
    <p:handoutMasterId r:id="rId35"/>
  </p:handoutMasterIdLst>
  <p:sldIdLst>
    <p:sldId id="256" r:id="rId3"/>
    <p:sldId id="302" r:id="rId4"/>
    <p:sldId id="30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FFCCFF"/>
    <a:srgbClr val="CC0000"/>
    <a:srgbClr val="FFFF99"/>
    <a:srgbClr val="000066"/>
    <a:srgbClr val="FF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873" autoAdjust="0"/>
    <p:restoredTop sz="94085" autoAdjust="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1EF1D5E5-A53A-4553-AF5B-39E63FCF86F7}" type="datetimeFigureOut">
              <a:rPr lang="zh-TW" altLang="en-US"/>
              <a:pPr>
                <a:defRPr/>
              </a:pPr>
              <a:t>2019/8/15/Thu</a:t>
            </a:fld>
            <a:endParaRPr lang="en-US" altLang="zh-TW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1E8FA534-2395-4201-8922-61447921D24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023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E3CDDF8C-7865-420C-AF20-A6EE25A1C606}" type="datetimeFigureOut">
              <a:rPr lang="zh-TW" altLang="en-US"/>
              <a:pPr>
                <a:defRPr/>
              </a:pPr>
              <a:t>2019/8/15/Thu</a:t>
            </a:fld>
            <a:endParaRPr lang="en-US" altLang="zh-TW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077B9F24-76B1-4375-87A8-0F768C5E0AF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264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3890" indent="-286111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4447" indent="-228889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2226" indent="-228889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60004" indent="-228889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7783" indent="-228889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5563" indent="-228889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33342" indent="-228889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91120" indent="-228889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fld id="{56C22114-91C7-4781-972D-BB9B9D74924F}" type="slidenum">
              <a:rPr lang="zh-TW" altLang="en-US" sz="1200" b="0">
                <a:solidFill>
                  <a:schemeClr val="tx1"/>
                </a:solidFill>
                <a:ea typeface="新細明體" pitchFamily="18" charset="-120"/>
              </a:rPr>
              <a:pPr eaLnBrk="1" hangingPunct="1"/>
              <a:t>26</a:t>
            </a:fld>
            <a:endParaRPr lang="en-US" altLang="zh-TW" sz="1200" b="0">
              <a:solidFill>
                <a:schemeClr val="tx1"/>
              </a:solidFill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3890" indent="-286111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4447" indent="-228889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2226" indent="-228889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60004" indent="-228889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7783" indent="-228889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5563" indent="-228889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33342" indent="-228889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91120" indent="-228889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fld id="{6392DAEF-239F-46CC-AA46-30357B7211F2}" type="slidenum">
              <a:rPr lang="zh-TW" altLang="en-US" sz="1200" b="0">
                <a:solidFill>
                  <a:schemeClr val="tx1"/>
                </a:solidFill>
                <a:ea typeface="新細明體" pitchFamily="18" charset="-120"/>
              </a:rPr>
              <a:pPr eaLnBrk="1" hangingPunct="1"/>
              <a:t>27</a:t>
            </a:fld>
            <a:endParaRPr lang="en-US" altLang="zh-TW" sz="1200" b="0">
              <a:solidFill>
                <a:schemeClr val="tx1"/>
              </a:solidFill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3890" indent="-286111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4447" indent="-228889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2226" indent="-228889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60004" indent="-228889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7783" indent="-228889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5563" indent="-228889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33342" indent="-228889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91120" indent="-228889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fld id="{EAF3FDDA-BE80-4C76-975F-A1A04C47ABF5}" type="slidenum">
              <a:rPr lang="zh-TW" altLang="en-US" sz="1200" b="0">
                <a:solidFill>
                  <a:schemeClr val="tx1"/>
                </a:solidFill>
                <a:ea typeface="新細明體" pitchFamily="18" charset="-120"/>
              </a:rPr>
              <a:pPr eaLnBrk="1" hangingPunct="1"/>
              <a:t>28</a:t>
            </a:fld>
            <a:endParaRPr lang="en-US" altLang="zh-TW" sz="1200" b="0">
              <a:solidFill>
                <a:schemeClr val="tx1"/>
              </a:solidFill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3890" indent="-286111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4447" indent="-228889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2226" indent="-228889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60004" indent="-228889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7783" indent="-228889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5563" indent="-228889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33342" indent="-228889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91120" indent="-228889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fld id="{EAF3FDDA-BE80-4C76-975F-A1A04C47ABF5}" type="slidenum">
              <a:rPr lang="zh-TW" altLang="en-US" sz="1200" b="0">
                <a:solidFill>
                  <a:schemeClr val="tx1"/>
                </a:solidFill>
                <a:ea typeface="新細明體" pitchFamily="18" charset="-120"/>
              </a:rPr>
              <a:pPr eaLnBrk="1" hangingPunct="1"/>
              <a:t>30</a:t>
            </a:fld>
            <a:endParaRPr lang="en-US" altLang="zh-TW" sz="1200" b="0">
              <a:solidFill>
                <a:schemeClr val="tx1"/>
              </a:solidFill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3890" indent="-286111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4447" indent="-228889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2226" indent="-228889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60004" indent="-228889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7783" indent="-228889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5563" indent="-228889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33342" indent="-228889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91120" indent="-228889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fld id="{EAF3FDDA-BE80-4C76-975F-A1A04C47ABF5}" type="slidenum">
              <a:rPr lang="zh-TW" altLang="en-US" sz="1200" b="0">
                <a:solidFill>
                  <a:schemeClr val="tx1"/>
                </a:solidFill>
                <a:ea typeface="新細明體" pitchFamily="18" charset="-120"/>
              </a:rPr>
              <a:pPr eaLnBrk="1" hangingPunct="1"/>
              <a:t>31</a:t>
            </a:fld>
            <a:endParaRPr lang="en-US" altLang="zh-TW" sz="1200" b="0">
              <a:solidFill>
                <a:schemeClr val="tx1"/>
              </a:solidFill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8586788" y="6296025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 eaLnBrk="0" hangingPunct="0">
              <a:defRPr/>
            </a:pPr>
            <a:fld id="{779DA41B-2917-4535-A0A7-214A1877BBAB}" type="slidenum">
              <a:rPr kumimoji="0" lang="en-US" altLang="zh-TW" sz="2000" b="1" u="sng">
                <a:latin typeface="華康中明體" pitchFamily="49" charset="-120"/>
                <a:ea typeface="華康中明體" pitchFamily="49" charset="-120"/>
              </a:rPr>
              <a:pPr algn="r" eaLnBrk="0" hangingPunct="0">
                <a:defRPr/>
              </a:pPr>
              <a:t>‹#›</a:t>
            </a:fld>
            <a:endParaRPr kumimoji="0" lang="en-US" altLang="zh-TW" sz="2000" b="1" u="sng">
              <a:latin typeface="華康中明體" pitchFamily="49" charset="-120"/>
              <a:ea typeface="華康中明體" pitchFamily="49" charset="-120"/>
            </a:endParaRPr>
          </a:p>
        </p:txBody>
      </p:sp>
      <p:pic>
        <p:nvPicPr>
          <p:cNvPr id="4" name="Picture 4" descr="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228600" y="228600"/>
            <a:ext cx="152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1763713" y="6381750"/>
            <a:ext cx="936625" cy="3365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zh-TW" altLang="en-US" sz="1600" b="1">
                <a:solidFill>
                  <a:schemeClr val="bg1"/>
                </a:solidFill>
                <a:latin typeface="華康中明體" pitchFamily="49" charset="-120"/>
                <a:ea typeface="華康中明體" pitchFamily="49" charset="-120"/>
              </a:rPr>
              <a:t>　　　</a:t>
            </a: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2700338" y="6383338"/>
            <a:ext cx="4843462" cy="3365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zh-TW" altLang="en-US" sz="1600" b="1">
                <a:solidFill>
                  <a:schemeClr val="bg1"/>
                </a:solidFill>
                <a:latin typeface="華康中明體" pitchFamily="49" charset="-120"/>
                <a:ea typeface="華康中明體" pitchFamily="49" charset="-120"/>
              </a:rPr>
              <a:t>二一零零科技股份有限公司 </a:t>
            </a:r>
            <a:r>
              <a:rPr lang="en-US" altLang="zh-TW" sz="16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rPr>
              <a:t>–</a:t>
            </a:r>
            <a:r>
              <a:rPr lang="en-US" altLang="zh-TW" sz="1600" b="1">
                <a:solidFill>
                  <a:schemeClr val="bg1"/>
                </a:solidFill>
                <a:latin typeface="華康中明體" pitchFamily="49" charset="-120"/>
                <a:ea typeface="華康中明體" pitchFamily="49" charset="-120"/>
              </a:rPr>
              <a:t> </a:t>
            </a:r>
            <a:r>
              <a:rPr lang="zh-TW" altLang="en-US" sz="1600" b="1">
                <a:solidFill>
                  <a:schemeClr val="bg1"/>
                </a:solidFill>
                <a:latin typeface="華康中明體" pitchFamily="49" charset="-120"/>
                <a:ea typeface="華康中明體" pitchFamily="49" charset="-120"/>
              </a:rPr>
              <a:t>ｅ化政府的最佳合作</a:t>
            </a: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7467600" y="6369050"/>
            <a:ext cx="1143000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8000">
            <a:spAutoFit/>
          </a:bodyPr>
          <a:lstStyle/>
          <a:p>
            <a:pPr>
              <a:defRPr/>
            </a:pPr>
            <a:r>
              <a:rPr lang="zh-TW" altLang="en-US" sz="1600" b="1">
                <a:solidFill>
                  <a:schemeClr val="bg1"/>
                </a:solidFill>
                <a:latin typeface="華康中明體" pitchFamily="49" charset="-120"/>
                <a:ea typeface="華康中明體" pitchFamily="49" charset="-120"/>
              </a:rPr>
              <a:t>伙伴　</a:t>
            </a:r>
          </a:p>
        </p:txBody>
      </p:sp>
    </p:spTree>
    <p:extLst>
      <p:ext uri="{BB962C8B-B14F-4D97-AF65-F5344CB8AC3E}">
        <p14:creationId xmlns:p14="http://schemas.microsoft.com/office/powerpoint/2010/main" val="244538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42971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05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9841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8586788" y="6296025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 eaLnBrk="0" hangingPunct="0">
              <a:defRPr/>
            </a:pPr>
            <a:fld id="{779DA41B-2917-4535-A0A7-214A1877BBAB}" type="slidenum">
              <a:rPr kumimoji="0" lang="en-US" altLang="zh-TW" sz="2000" b="1" u="sng">
                <a:latin typeface="華康中明體" pitchFamily="49" charset="-120"/>
                <a:ea typeface="華康中明體" pitchFamily="49" charset="-120"/>
              </a:rPr>
              <a:pPr algn="r" eaLnBrk="0" hangingPunct="0">
                <a:defRPr/>
              </a:pPr>
              <a:t>‹#›</a:t>
            </a:fld>
            <a:endParaRPr kumimoji="0" lang="en-US" altLang="zh-TW" sz="2000" b="1" u="sng">
              <a:latin typeface="華康中明體" pitchFamily="49" charset="-120"/>
              <a:ea typeface="華康中明體" pitchFamily="49" charset="-120"/>
            </a:endParaRPr>
          </a:p>
        </p:txBody>
      </p:sp>
      <p:pic>
        <p:nvPicPr>
          <p:cNvPr id="4" name="Picture 4" descr="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228600" y="228600"/>
            <a:ext cx="152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1763713" y="6381750"/>
            <a:ext cx="936625" cy="3365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zh-TW" altLang="en-US" sz="1600" b="1">
                <a:solidFill>
                  <a:schemeClr val="bg1"/>
                </a:solidFill>
                <a:latin typeface="華康中明體" pitchFamily="49" charset="-120"/>
                <a:ea typeface="華康中明體" pitchFamily="49" charset="-120"/>
              </a:rPr>
              <a:t>　　　</a:t>
            </a: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2700338" y="6383338"/>
            <a:ext cx="4843462" cy="3365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zh-TW" altLang="en-US" sz="1600" b="1">
                <a:solidFill>
                  <a:schemeClr val="bg1"/>
                </a:solidFill>
                <a:latin typeface="華康中明體" pitchFamily="49" charset="-120"/>
                <a:ea typeface="華康中明體" pitchFamily="49" charset="-120"/>
              </a:rPr>
              <a:t>二一零零科技股份有限公司 </a:t>
            </a:r>
            <a:r>
              <a:rPr lang="en-US" altLang="zh-TW" sz="16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rPr>
              <a:t>–</a:t>
            </a:r>
            <a:r>
              <a:rPr lang="en-US" altLang="zh-TW" sz="1600" b="1">
                <a:solidFill>
                  <a:schemeClr val="bg1"/>
                </a:solidFill>
                <a:latin typeface="華康中明體" pitchFamily="49" charset="-120"/>
                <a:ea typeface="華康中明體" pitchFamily="49" charset="-120"/>
              </a:rPr>
              <a:t> </a:t>
            </a:r>
            <a:r>
              <a:rPr lang="zh-TW" altLang="en-US" sz="1600" b="1">
                <a:solidFill>
                  <a:schemeClr val="bg1"/>
                </a:solidFill>
                <a:latin typeface="華康中明體" pitchFamily="49" charset="-120"/>
                <a:ea typeface="華康中明體" pitchFamily="49" charset="-120"/>
              </a:rPr>
              <a:t>ｅ化政府的最佳合作</a:t>
            </a: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7467600" y="6369050"/>
            <a:ext cx="1143000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8000">
            <a:spAutoFit/>
          </a:bodyPr>
          <a:lstStyle/>
          <a:p>
            <a:pPr>
              <a:defRPr/>
            </a:pPr>
            <a:r>
              <a:rPr lang="zh-TW" altLang="en-US" sz="1600" b="1">
                <a:solidFill>
                  <a:schemeClr val="bg1"/>
                </a:solidFill>
                <a:latin typeface="華康中明體" pitchFamily="49" charset="-120"/>
                <a:ea typeface="華康中明體" pitchFamily="49" charset="-120"/>
              </a:rPr>
              <a:t>伙伴　</a:t>
            </a:r>
          </a:p>
        </p:txBody>
      </p:sp>
    </p:spTree>
    <p:extLst>
      <p:ext uri="{BB962C8B-B14F-4D97-AF65-F5344CB8AC3E}">
        <p14:creationId xmlns:p14="http://schemas.microsoft.com/office/powerpoint/2010/main" val="2786079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8586788" y="6296025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 eaLnBrk="0" hangingPunct="0">
              <a:defRPr/>
            </a:pPr>
            <a:fld id="{779DA41B-2917-4535-A0A7-214A1877BBAB}" type="slidenum">
              <a:rPr kumimoji="0" lang="en-US" altLang="zh-TW" sz="2000" b="1" u="sng">
                <a:latin typeface="華康中明體" pitchFamily="49" charset="-120"/>
                <a:ea typeface="華康中明體" pitchFamily="49" charset="-120"/>
              </a:rPr>
              <a:pPr algn="r" eaLnBrk="0" hangingPunct="0">
                <a:defRPr/>
              </a:pPr>
              <a:t>‹#›</a:t>
            </a:fld>
            <a:endParaRPr kumimoji="0" lang="en-US" altLang="zh-TW" sz="2000" b="1" u="sng">
              <a:latin typeface="華康中明體" pitchFamily="49" charset="-120"/>
              <a:ea typeface="華康中明體" pitchFamily="49" charset="-120"/>
            </a:endParaRPr>
          </a:p>
        </p:txBody>
      </p:sp>
      <p:pic>
        <p:nvPicPr>
          <p:cNvPr id="4" name="Picture 4" descr="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228600" y="228600"/>
            <a:ext cx="152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1763713" y="6381750"/>
            <a:ext cx="936625" cy="3365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zh-TW" altLang="en-US" sz="1600" b="1">
                <a:solidFill>
                  <a:schemeClr val="bg1"/>
                </a:solidFill>
                <a:latin typeface="華康中明體" pitchFamily="49" charset="-120"/>
                <a:ea typeface="華康中明體" pitchFamily="49" charset="-120"/>
              </a:rPr>
              <a:t>　　　</a:t>
            </a: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2700338" y="6383338"/>
            <a:ext cx="4843462" cy="3365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zh-TW" altLang="en-US" sz="1600" b="1">
                <a:solidFill>
                  <a:schemeClr val="bg1"/>
                </a:solidFill>
                <a:latin typeface="華康中明體" pitchFamily="49" charset="-120"/>
                <a:ea typeface="華康中明體" pitchFamily="49" charset="-120"/>
              </a:rPr>
              <a:t>二一零零科技股份有限公司 </a:t>
            </a:r>
            <a:r>
              <a:rPr lang="en-US" altLang="zh-TW" sz="16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rPr>
              <a:t>–</a:t>
            </a:r>
            <a:r>
              <a:rPr lang="en-US" altLang="zh-TW" sz="1600" b="1">
                <a:solidFill>
                  <a:schemeClr val="bg1"/>
                </a:solidFill>
                <a:latin typeface="華康中明體" pitchFamily="49" charset="-120"/>
                <a:ea typeface="華康中明體" pitchFamily="49" charset="-120"/>
              </a:rPr>
              <a:t> </a:t>
            </a:r>
            <a:r>
              <a:rPr lang="zh-TW" altLang="en-US" sz="1600" b="1">
                <a:solidFill>
                  <a:schemeClr val="bg1"/>
                </a:solidFill>
                <a:latin typeface="華康中明體" pitchFamily="49" charset="-120"/>
                <a:ea typeface="華康中明體" pitchFamily="49" charset="-120"/>
              </a:rPr>
              <a:t>ｅ化政府的最佳合作</a:t>
            </a: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7467600" y="6369050"/>
            <a:ext cx="1143000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8000">
            <a:spAutoFit/>
          </a:bodyPr>
          <a:lstStyle/>
          <a:p>
            <a:pPr>
              <a:defRPr/>
            </a:pPr>
            <a:r>
              <a:rPr lang="zh-TW" altLang="en-US" sz="1600" b="1">
                <a:solidFill>
                  <a:schemeClr val="bg1"/>
                </a:solidFill>
                <a:latin typeface="華康中明體" pitchFamily="49" charset="-120"/>
                <a:ea typeface="華康中明體" pitchFamily="49" charset="-120"/>
              </a:rPr>
              <a:t>伙伴　</a:t>
            </a:r>
          </a:p>
        </p:txBody>
      </p:sp>
    </p:spTree>
    <p:extLst>
      <p:ext uri="{BB962C8B-B14F-4D97-AF65-F5344CB8AC3E}">
        <p14:creationId xmlns:p14="http://schemas.microsoft.com/office/powerpoint/2010/main" val="2481853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995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0394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9176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486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843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8586788" y="6296025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 eaLnBrk="0" hangingPunct="0">
              <a:defRPr/>
            </a:pPr>
            <a:fld id="{779DA41B-2917-4535-A0A7-214A1877BBAB}" type="slidenum">
              <a:rPr kumimoji="0" lang="en-US" altLang="zh-TW" sz="2000" b="1" u="sng">
                <a:latin typeface="華康中明體" pitchFamily="49" charset="-120"/>
                <a:ea typeface="華康中明體" pitchFamily="49" charset="-120"/>
              </a:rPr>
              <a:pPr algn="r" eaLnBrk="0" hangingPunct="0">
                <a:defRPr/>
              </a:pPr>
              <a:t>‹#›</a:t>
            </a:fld>
            <a:endParaRPr kumimoji="0" lang="en-US" altLang="zh-TW" sz="2000" b="1" u="sng">
              <a:latin typeface="華康中明體" pitchFamily="49" charset="-120"/>
              <a:ea typeface="華康中明體" pitchFamily="49" charset="-120"/>
            </a:endParaRPr>
          </a:p>
        </p:txBody>
      </p:sp>
      <p:pic>
        <p:nvPicPr>
          <p:cNvPr id="4" name="Picture 4" descr="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228600" y="228600"/>
            <a:ext cx="152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1763713" y="6381750"/>
            <a:ext cx="936625" cy="3365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zh-TW" altLang="en-US" sz="1600" b="1">
                <a:solidFill>
                  <a:schemeClr val="bg1"/>
                </a:solidFill>
                <a:latin typeface="華康中明體" pitchFamily="49" charset="-120"/>
                <a:ea typeface="華康中明體" pitchFamily="49" charset="-120"/>
              </a:rPr>
              <a:t>　　　</a:t>
            </a: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2700338" y="6383338"/>
            <a:ext cx="4843462" cy="3365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zh-TW" altLang="en-US" sz="1600" b="1">
                <a:solidFill>
                  <a:schemeClr val="bg1"/>
                </a:solidFill>
                <a:latin typeface="華康中明體" pitchFamily="49" charset="-120"/>
                <a:ea typeface="華康中明體" pitchFamily="49" charset="-120"/>
              </a:rPr>
              <a:t>二一零零科技股份有限公司 </a:t>
            </a:r>
            <a:r>
              <a:rPr lang="en-US" altLang="zh-TW" sz="16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rPr>
              <a:t>–</a:t>
            </a:r>
            <a:r>
              <a:rPr lang="en-US" altLang="zh-TW" sz="1600" b="1">
                <a:solidFill>
                  <a:schemeClr val="bg1"/>
                </a:solidFill>
                <a:latin typeface="華康中明體" pitchFamily="49" charset="-120"/>
                <a:ea typeface="華康中明體" pitchFamily="49" charset="-120"/>
              </a:rPr>
              <a:t> </a:t>
            </a:r>
            <a:r>
              <a:rPr lang="zh-TW" altLang="en-US" sz="1600" b="1">
                <a:solidFill>
                  <a:schemeClr val="bg1"/>
                </a:solidFill>
                <a:latin typeface="華康中明體" pitchFamily="49" charset="-120"/>
                <a:ea typeface="華康中明體" pitchFamily="49" charset="-120"/>
              </a:rPr>
              <a:t>ｅ化政府的最佳合作</a:t>
            </a: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7467600" y="6369050"/>
            <a:ext cx="1143000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8000">
            <a:spAutoFit/>
          </a:bodyPr>
          <a:lstStyle/>
          <a:p>
            <a:pPr>
              <a:defRPr/>
            </a:pPr>
            <a:r>
              <a:rPr lang="zh-TW" altLang="en-US" sz="1600" b="1">
                <a:solidFill>
                  <a:schemeClr val="bg1"/>
                </a:solidFill>
                <a:latin typeface="華康中明體" pitchFamily="49" charset="-120"/>
                <a:ea typeface="華康中明體" pitchFamily="49" charset="-120"/>
              </a:rPr>
              <a:t>伙伴　</a:t>
            </a:r>
          </a:p>
        </p:txBody>
      </p:sp>
    </p:spTree>
    <p:extLst>
      <p:ext uri="{BB962C8B-B14F-4D97-AF65-F5344CB8AC3E}">
        <p14:creationId xmlns:p14="http://schemas.microsoft.com/office/powerpoint/2010/main" val="143319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333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62741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8707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98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035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06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4987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478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343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364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06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2384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0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914400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7"/>
          <p:cNvSpPr>
            <a:spLocks noChangeArrowheads="1"/>
          </p:cNvSpPr>
          <p:nvPr userDrawn="1"/>
        </p:nvSpPr>
        <p:spPr bwMode="auto">
          <a:xfrm>
            <a:off x="8586788" y="6296025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 eaLnBrk="0" hangingPunct="0">
              <a:defRPr/>
            </a:pPr>
            <a:fld id="{2F325366-394A-4732-B528-E71A9A414AEA}" type="slidenum">
              <a:rPr kumimoji="0" lang="en-US" altLang="zh-TW" sz="2000" b="1" u="sng">
                <a:latin typeface="華康中明體" pitchFamily="49" charset="-120"/>
                <a:ea typeface="華康中明體" pitchFamily="49" charset="-120"/>
              </a:rPr>
              <a:pPr algn="r" eaLnBrk="0" hangingPunct="0">
                <a:defRPr/>
              </a:pPr>
              <a:t>‹#›</a:t>
            </a:fld>
            <a:endParaRPr kumimoji="0" lang="en-US" altLang="zh-TW" sz="2000" b="1" u="sng">
              <a:latin typeface="華康中明體" pitchFamily="49" charset="-120"/>
              <a:ea typeface="華康中明體" pitchFamily="49" charset="-120"/>
            </a:endParaRPr>
          </a:p>
        </p:txBody>
      </p:sp>
      <p:pic>
        <p:nvPicPr>
          <p:cNvPr id="1028" name="Picture 8" descr="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228600" y="228600"/>
            <a:ext cx="152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9"/>
          <p:cNvSpPr txBox="1">
            <a:spLocks noChangeArrowheads="1"/>
          </p:cNvSpPr>
          <p:nvPr userDrawn="1"/>
        </p:nvSpPr>
        <p:spPr bwMode="auto">
          <a:xfrm>
            <a:off x="250825" y="6369050"/>
            <a:ext cx="1873250" cy="3365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zh-TW" altLang="en-US" sz="1600" b="1">
                <a:solidFill>
                  <a:schemeClr val="bg1"/>
                </a:solidFill>
                <a:latin typeface="華康中明體" pitchFamily="49" charset="-120"/>
                <a:ea typeface="華康中明體" pitchFamily="49" charset="-120"/>
              </a:rPr>
              <a:t>　　　</a:t>
            </a: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auto">
          <a:xfrm>
            <a:off x="2124075" y="6369050"/>
            <a:ext cx="5419725" cy="3365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zh-TW" altLang="en-US" sz="1600" b="1">
                <a:solidFill>
                  <a:schemeClr val="bg1"/>
                </a:solidFill>
                <a:latin typeface="華康中明體" pitchFamily="49" charset="-120"/>
                <a:ea typeface="華康中明體" pitchFamily="49" charset="-120"/>
              </a:rPr>
              <a:t>二一零零科技股份有限公司 </a:t>
            </a:r>
            <a:r>
              <a:rPr lang="en-US" altLang="zh-TW" sz="16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rPr>
              <a:t>–</a:t>
            </a:r>
            <a:r>
              <a:rPr lang="en-US" altLang="zh-TW" sz="1600" b="1">
                <a:solidFill>
                  <a:schemeClr val="bg1"/>
                </a:solidFill>
                <a:latin typeface="華康中明體" pitchFamily="49" charset="-120"/>
                <a:ea typeface="華康中明體" pitchFamily="49" charset="-120"/>
              </a:rPr>
              <a:t> </a:t>
            </a:r>
            <a:r>
              <a:rPr lang="zh-TW" altLang="en-US" sz="1600" b="1">
                <a:solidFill>
                  <a:schemeClr val="bg1"/>
                </a:solidFill>
                <a:latin typeface="華康中明體" pitchFamily="49" charset="-120"/>
                <a:ea typeface="華康中明體" pitchFamily="49" charset="-120"/>
              </a:rPr>
              <a:t>ｅ化政府的最佳合作</a:t>
            </a:r>
          </a:p>
        </p:txBody>
      </p:sp>
      <p:sp>
        <p:nvSpPr>
          <p:cNvPr id="1031" name="Text Box 11"/>
          <p:cNvSpPr txBox="1">
            <a:spLocks noChangeArrowheads="1"/>
          </p:cNvSpPr>
          <p:nvPr userDrawn="1"/>
        </p:nvSpPr>
        <p:spPr bwMode="auto">
          <a:xfrm>
            <a:off x="7467600" y="6369050"/>
            <a:ext cx="1143000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8000">
            <a:spAutoFit/>
          </a:bodyPr>
          <a:lstStyle/>
          <a:p>
            <a:pPr>
              <a:defRPr/>
            </a:pPr>
            <a:r>
              <a:rPr lang="zh-TW" altLang="en-US" sz="1600" b="1">
                <a:solidFill>
                  <a:schemeClr val="bg1"/>
                </a:solidFill>
                <a:latin typeface="華康中明體" pitchFamily="49" charset="-120"/>
                <a:ea typeface="華康中明體" pitchFamily="49" charset="-120"/>
              </a:rPr>
              <a:t>伙伴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0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914400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7"/>
          <p:cNvSpPr>
            <a:spLocks noChangeArrowheads="1"/>
          </p:cNvSpPr>
          <p:nvPr userDrawn="1"/>
        </p:nvSpPr>
        <p:spPr bwMode="auto">
          <a:xfrm>
            <a:off x="8586788" y="6296025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 eaLnBrk="0" hangingPunct="0">
              <a:defRPr/>
            </a:pPr>
            <a:fld id="{2F325366-394A-4732-B528-E71A9A414AEA}" type="slidenum">
              <a:rPr kumimoji="0" lang="en-US" altLang="zh-TW" sz="2000" b="1" u="sng">
                <a:latin typeface="華康中明體" pitchFamily="49" charset="-120"/>
                <a:ea typeface="華康中明體" pitchFamily="49" charset="-120"/>
              </a:rPr>
              <a:pPr algn="r" eaLnBrk="0" hangingPunct="0">
                <a:defRPr/>
              </a:pPr>
              <a:t>‹#›</a:t>
            </a:fld>
            <a:endParaRPr kumimoji="0" lang="en-US" altLang="zh-TW" sz="2000" b="1" u="sng">
              <a:latin typeface="華康中明體" pitchFamily="49" charset="-120"/>
              <a:ea typeface="華康中明體" pitchFamily="49" charset="-120"/>
            </a:endParaRPr>
          </a:p>
        </p:txBody>
      </p:sp>
      <p:pic>
        <p:nvPicPr>
          <p:cNvPr id="1028" name="Picture 8" descr="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228600" y="228600"/>
            <a:ext cx="152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9"/>
          <p:cNvSpPr txBox="1">
            <a:spLocks noChangeArrowheads="1"/>
          </p:cNvSpPr>
          <p:nvPr userDrawn="1"/>
        </p:nvSpPr>
        <p:spPr bwMode="auto">
          <a:xfrm>
            <a:off x="250825" y="6369050"/>
            <a:ext cx="1873250" cy="3365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zh-TW" altLang="en-US" sz="1600" b="1">
                <a:solidFill>
                  <a:schemeClr val="bg1"/>
                </a:solidFill>
                <a:latin typeface="華康中明體" pitchFamily="49" charset="-120"/>
                <a:ea typeface="華康中明體" pitchFamily="49" charset="-120"/>
              </a:rPr>
              <a:t>　　　</a:t>
            </a: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auto">
          <a:xfrm>
            <a:off x="2124075" y="6369050"/>
            <a:ext cx="5419725" cy="3365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zh-TW" altLang="en-US" sz="1600" b="1">
                <a:solidFill>
                  <a:schemeClr val="bg1"/>
                </a:solidFill>
                <a:latin typeface="華康中明體" pitchFamily="49" charset="-120"/>
                <a:ea typeface="華康中明體" pitchFamily="49" charset="-120"/>
              </a:rPr>
              <a:t>二一零零科技股份有限公司 </a:t>
            </a:r>
            <a:r>
              <a:rPr lang="en-US" altLang="zh-TW" sz="16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rPr>
              <a:t>–</a:t>
            </a:r>
            <a:r>
              <a:rPr lang="en-US" altLang="zh-TW" sz="1600" b="1">
                <a:solidFill>
                  <a:schemeClr val="bg1"/>
                </a:solidFill>
                <a:latin typeface="華康中明體" pitchFamily="49" charset="-120"/>
                <a:ea typeface="華康中明體" pitchFamily="49" charset="-120"/>
              </a:rPr>
              <a:t> </a:t>
            </a:r>
            <a:r>
              <a:rPr lang="zh-TW" altLang="en-US" sz="1600" b="1">
                <a:solidFill>
                  <a:schemeClr val="bg1"/>
                </a:solidFill>
                <a:latin typeface="華康中明體" pitchFamily="49" charset="-120"/>
                <a:ea typeface="華康中明體" pitchFamily="49" charset="-120"/>
              </a:rPr>
              <a:t>ｅ化政府的最佳合作</a:t>
            </a:r>
          </a:p>
        </p:txBody>
      </p:sp>
      <p:sp>
        <p:nvSpPr>
          <p:cNvPr id="1031" name="Text Box 11"/>
          <p:cNvSpPr txBox="1">
            <a:spLocks noChangeArrowheads="1"/>
          </p:cNvSpPr>
          <p:nvPr userDrawn="1"/>
        </p:nvSpPr>
        <p:spPr bwMode="auto">
          <a:xfrm>
            <a:off x="7467600" y="6369050"/>
            <a:ext cx="1143000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8000">
            <a:spAutoFit/>
          </a:bodyPr>
          <a:lstStyle/>
          <a:p>
            <a:pPr>
              <a:defRPr/>
            </a:pPr>
            <a:r>
              <a:rPr lang="zh-TW" altLang="en-US" sz="1600" b="1">
                <a:solidFill>
                  <a:schemeClr val="bg1"/>
                </a:solidFill>
                <a:latin typeface="華康中明體" pitchFamily="49" charset="-120"/>
                <a:ea typeface="華康中明體" pitchFamily="49" charset="-120"/>
              </a:rPr>
              <a:t>伙伴　</a:t>
            </a:r>
          </a:p>
        </p:txBody>
      </p:sp>
    </p:spTree>
    <p:extLst>
      <p:ext uri="{BB962C8B-B14F-4D97-AF65-F5344CB8AC3E}">
        <p14:creationId xmlns:p14="http://schemas.microsoft.com/office/powerpoint/2010/main" val="331572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oica.nat.gov.tw/rac_plugin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1763713" y="6369050"/>
            <a:ext cx="1008062" cy="3365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zh-TW" altLang="en-US" sz="1600" b="1">
                <a:solidFill>
                  <a:schemeClr val="bg1"/>
                </a:solidFill>
                <a:latin typeface="微軟正黑體" pitchFamily="34" charset="-120"/>
              </a:rPr>
              <a:t>　　　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771775" y="6369050"/>
            <a:ext cx="4772025" cy="3365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zh-TW" altLang="en-US" sz="1600" b="1">
                <a:solidFill>
                  <a:schemeClr val="bg1"/>
                </a:solidFill>
                <a:latin typeface="微軟正黑體" pitchFamily="34" charset="-120"/>
              </a:rPr>
              <a:t>二一零零科技股份有限公司 </a:t>
            </a:r>
            <a:r>
              <a:rPr lang="en-US" altLang="zh-TW" sz="1600" b="1">
                <a:solidFill>
                  <a:schemeClr val="bg1"/>
                </a:solidFill>
                <a:latin typeface="微軟正黑體" pitchFamily="34" charset="-120"/>
              </a:rPr>
              <a:t>– </a:t>
            </a:r>
            <a:r>
              <a:rPr lang="zh-TW" altLang="en-US" sz="1600" b="1">
                <a:solidFill>
                  <a:schemeClr val="bg1"/>
                </a:solidFill>
                <a:latin typeface="微軟正黑體" pitchFamily="34" charset="-120"/>
              </a:rPr>
              <a:t>ｅ化政府的最佳合作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7467600" y="6369050"/>
            <a:ext cx="1143000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8000">
            <a:spAutoFit/>
          </a:bodyPr>
          <a:lstStyle/>
          <a:p>
            <a:pPr>
              <a:defRPr/>
            </a:pPr>
            <a:r>
              <a:rPr lang="zh-TW" altLang="en-US" sz="1600" b="1">
                <a:solidFill>
                  <a:schemeClr val="bg1"/>
                </a:solidFill>
                <a:latin typeface="微軟正黑體" pitchFamily="34" charset="-120"/>
              </a:rPr>
              <a:t>伙伴　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54832" y="865509"/>
            <a:ext cx="6705600" cy="45797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solidFill>
                  <a:srgbClr val="FF0000"/>
                </a:solidFill>
                <a:ea typeface="標楷體" pitchFamily="65" charset="-120"/>
              </a:rPr>
              <a:t>國立中興大學</a:t>
            </a:r>
          </a:p>
          <a:p>
            <a:pPr algn="ctr">
              <a:defRPr/>
            </a:pPr>
            <a:endParaRPr lang="zh-TW" altLang="en-US" sz="5400" b="1" dirty="0">
              <a:solidFill>
                <a:srgbClr val="FF0000"/>
              </a:solidFill>
              <a:ea typeface="標楷體" pitchFamily="65" charset="-120"/>
            </a:endParaRPr>
          </a:p>
          <a:p>
            <a:pPr algn="ctr">
              <a:lnSpc>
                <a:spcPct val="85000"/>
              </a:lnSpc>
              <a:defRPr/>
            </a:pPr>
            <a:r>
              <a:rPr lang="zh-TW" altLang="en-US" sz="5400" b="1" dirty="0">
                <a:solidFill>
                  <a:schemeClr val="accent2"/>
                </a:solidFill>
                <a:ea typeface="標楷體" pitchFamily="65" charset="-120"/>
              </a:rPr>
              <a:t>電子公文線上簽核系統功能</a:t>
            </a:r>
            <a:endParaRPr lang="en-US" altLang="zh-TW" sz="5400" b="1" dirty="0">
              <a:solidFill>
                <a:schemeClr val="accent2"/>
              </a:solidFill>
              <a:ea typeface="標楷體" pitchFamily="65" charset="-120"/>
            </a:endParaRPr>
          </a:p>
          <a:p>
            <a:pPr algn="ctr">
              <a:lnSpc>
                <a:spcPct val="85000"/>
              </a:lnSpc>
              <a:defRPr/>
            </a:pPr>
            <a:endParaRPr lang="en-US" altLang="zh-TW" sz="5400" b="1" dirty="0">
              <a:solidFill>
                <a:srgbClr val="FFFF00"/>
              </a:solidFill>
              <a:ea typeface="標楷體" pitchFamily="65" charset="-120"/>
            </a:endParaRPr>
          </a:p>
          <a:p>
            <a:pPr algn="ctr">
              <a:lnSpc>
                <a:spcPct val="85000"/>
              </a:lnSpc>
              <a:defRPr/>
            </a:pPr>
            <a:r>
              <a:rPr lang="zh-TW" altLang="en-US" sz="5400" b="1" dirty="0">
                <a:solidFill>
                  <a:schemeClr val="accent1">
                    <a:lumMod val="50000"/>
                  </a:schemeClr>
                </a:solidFill>
                <a:ea typeface="標楷體" pitchFamily="65" charset="-120"/>
              </a:rPr>
              <a:t>公文系統操作說明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29" b="6120"/>
          <a:stretch>
            <a:fillRect/>
          </a:stretch>
        </p:blipFill>
        <p:spPr bwMode="auto">
          <a:xfrm>
            <a:off x="179388" y="2205038"/>
            <a:ext cx="885348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6443663" y="3141663"/>
            <a:ext cx="909637" cy="20669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/>
          </a:p>
        </p:txBody>
      </p:sp>
      <p:cxnSp>
        <p:nvCxnSpPr>
          <p:cNvPr id="23" name="直線接點 22"/>
          <p:cNvCxnSpPr/>
          <p:nvPr/>
        </p:nvCxnSpPr>
        <p:spPr>
          <a:xfrm flipH="1">
            <a:off x="7308850" y="4008438"/>
            <a:ext cx="2159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9"/>
          <p:cNvSpPr txBox="1">
            <a:spLocks noChangeArrowheads="1"/>
          </p:cNvSpPr>
          <p:nvPr/>
        </p:nvSpPr>
        <p:spPr bwMode="auto">
          <a:xfrm>
            <a:off x="7451725" y="3573463"/>
            <a:ext cx="1230313" cy="70802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zh-TW" altLang="en-US" dirty="0" smtClean="0">
                <a:solidFill>
                  <a:srgbClr val="FF9933"/>
                </a:solidFill>
              </a:rPr>
              <a:t>立貼頁籤功能物件</a:t>
            </a:r>
            <a:endParaRPr lang="en-US" altLang="zh-TW" dirty="0" smtClean="0">
              <a:solidFill>
                <a:srgbClr val="FF9933"/>
              </a:solidFill>
            </a:endParaRPr>
          </a:p>
        </p:txBody>
      </p:sp>
      <p:sp>
        <p:nvSpPr>
          <p:cNvPr id="25" name="雲朵形 24"/>
          <p:cNvSpPr/>
          <p:nvPr/>
        </p:nvSpPr>
        <p:spPr>
          <a:xfrm>
            <a:off x="4859338" y="908050"/>
            <a:ext cx="4176712" cy="1490663"/>
          </a:xfrm>
          <a:prstGeom prst="cloud">
            <a:avLst/>
          </a:prstGeom>
          <a:solidFill>
            <a:srgbClr val="FFCC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4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所見即所得編輯</a:t>
            </a:r>
            <a:endParaRPr lang="en-US" altLang="zh-TW" sz="24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4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點到哪裡用到哪裡</a:t>
            </a:r>
          </a:p>
        </p:txBody>
      </p:sp>
      <p:sp>
        <p:nvSpPr>
          <p:cNvPr id="9223" name="Rectangle 2"/>
          <p:cNvSpPr>
            <a:spLocks noChangeArrowheads="1"/>
          </p:cNvSpPr>
          <p:nvPr/>
        </p:nvSpPr>
        <p:spPr bwMode="auto">
          <a:xfrm>
            <a:off x="179388" y="945495"/>
            <a:ext cx="47355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公文文稿編輯畫面</a:t>
            </a:r>
            <a:endParaRPr lang="en-US" altLang="zh-TW" dirty="0">
              <a:solidFill>
                <a:schemeClr val="tx1"/>
              </a:solidFill>
              <a:ea typeface="標楷體" pitchFamily="65" charset="-120"/>
            </a:endParaRPr>
          </a:p>
          <a:p>
            <a:pPr algn="l" eaLnBrk="1" hangingPunct="1"/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長官簽核方式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: </a:t>
            </a:r>
            <a:r>
              <a:rPr lang="zh-TW" altLang="en-US" dirty="0" smtClean="0">
                <a:solidFill>
                  <a:schemeClr val="tx1"/>
                </a:solidFill>
                <a:ea typeface="標楷體" pitchFamily="65" charset="-120"/>
              </a:rPr>
              <a:t> 內文使用文稿編輯 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ea typeface="標楷體" pitchFamily="65" charset="-120"/>
              </a:rPr>
              <a:t>改稿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)</a:t>
            </a:r>
            <a:endParaRPr lang="en-US" altLang="zh-TW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9224" name="AutoShape 6"/>
          <p:cNvSpPr>
            <a:spLocks noChangeArrowheads="1"/>
          </p:cNvSpPr>
          <p:nvPr/>
        </p:nvSpPr>
        <p:spPr bwMode="auto">
          <a:xfrm>
            <a:off x="395288" y="1844675"/>
            <a:ext cx="936625" cy="360363"/>
          </a:xfrm>
          <a:prstGeom prst="wedgeRectCallout">
            <a:avLst>
              <a:gd name="adj1" fmla="val -3931"/>
              <a:gd name="adj2" fmla="val 178176"/>
            </a:avLst>
          </a:prstGeom>
          <a:solidFill>
            <a:srgbClr val="FFFFFF"/>
          </a:solidFill>
          <a:ln w="15875" algn="ctr">
            <a:solidFill>
              <a:srgbClr val="E36C0A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sz="1400">
                <a:solidFill>
                  <a:srgbClr val="FF9933"/>
                </a:solidFill>
                <a:ea typeface="標楷體" pitchFamily="65" charset="-120"/>
              </a:rPr>
              <a:t>功能圖示</a:t>
            </a:r>
          </a:p>
        </p:txBody>
      </p:sp>
      <p:sp>
        <p:nvSpPr>
          <p:cNvPr id="9225" name="AutoShape 6"/>
          <p:cNvSpPr>
            <a:spLocks noChangeArrowheads="1"/>
          </p:cNvSpPr>
          <p:nvPr/>
        </p:nvSpPr>
        <p:spPr bwMode="auto">
          <a:xfrm>
            <a:off x="179388" y="4005263"/>
            <a:ext cx="1008062" cy="503237"/>
          </a:xfrm>
          <a:prstGeom prst="wedgeRectCallout">
            <a:avLst>
              <a:gd name="adj1" fmla="val 15907"/>
              <a:gd name="adj2" fmla="val -150630"/>
            </a:avLst>
          </a:prstGeom>
          <a:solidFill>
            <a:srgbClr val="FFFFFF"/>
          </a:solidFill>
          <a:ln w="15875" algn="ctr">
            <a:solidFill>
              <a:srgbClr val="E36C0A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sz="1400">
                <a:solidFill>
                  <a:srgbClr val="FF9933"/>
                </a:solidFill>
                <a:ea typeface="標楷體" pitchFamily="65" charset="-120"/>
              </a:rPr>
              <a:t>文號標籤功能物件</a:t>
            </a:r>
          </a:p>
        </p:txBody>
      </p:sp>
      <p:sp>
        <p:nvSpPr>
          <p:cNvPr id="9226" name="AutoShape 6"/>
          <p:cNvSpPr>
            <a:spLocks noChangeArrowheads="1"/>
          </p:cNvSpPr>
          <p:nvPr/>
        </p:nvSpPr>
        <p:spPr bwMode="auto">
          <a:xfrm>
            <a:off x="3059113" y="4652963"/>
            <a:ext cx="1008062" cy="504825"/>
          </a:xfrm>
          <a:prstGeom prst="wedgeRectCallout">
            <a:avLst>
              <a:gd name="adj1" fmla="val -101250"/>
              <a:gd name="adj2" fmla="val 76134"/>
            </a:avLst>
          </a:prstGeom>
          <a:solidFill>
            <a:srgbClr val="FFFFFF"/>
          </a:solidFill>
          <a:ln w="15875" algn="ctr">
            <a:solidFill>
              <a:srgbClr val="E36C0A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sz="1400">
                <a:solidFill>
                  <a:srgbClr val="FF9933"/>
                </a:solidFill>
                <a:ea typeface="標楷體" pitchFamily="65" charset="-120"/>
              </a:rPr>
              <a:t>文面欄位功能物件</a:t>
            </a:r>
          </a:p>
        </p:txBody>
      </p:sp>
      <p:sp>
        <p:nvSpPr>
          <p:cNvPr id="9227" name="AutoShape 6"/>
          <p:cNvSpPr>
            <a:spLocks noChangeArrowheads="1"/>
          </p:cNvSpPr>
          <p:nvPr/>
        </p:nvSpPr>
        <p:spPr bwMode="auto">
          <a:xfrm>
            <a:off x="3348038" y="1628775"/>
            <a:ext cx="1008062" cy="576263"/>
          </a:xfrm>
          <a:prstGeom prst="wedgeRectCallout">
            <a:avLst>
              <a:gd name="adj1" fmla="val -3931"/>
              <a:gd name="adj2" fmla="val 178176"/>
            </a:avLst>
          </a:prstGeom>
          <a:solidFill>
            <a:srgbClr val="FFFFFF"/>
          </a:solidFill>
          <a:ln w="15875" algn="ctr">
            <a:solidFill>
              <a:srgbClr val="E36C0A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sz="1400">
                <a:solidFill>
                  <a:srgbClr val="FF9933"/>
                </a:solidFill>
                <a:ea typeface="標楷體" pitchFamily="65" charset="-120"/>
              </a:rPr>
              <a:t>公文</a:t>
            </a:r>
          </a:p>
          <a:p>
            <a:pPr algn="l" eaLnBrk="1" hangingPunct="1"/>
            <a:r>
              <a:rPr lang="zh-TW" altLang="en-US" sz="1400">
                <a:solidFill>
                  <a:srgbClr val="FF9933"/>
                </a:solidFill>
                <a:ea typeface="標楷體" pitchFamily="65" charset="-120"/>
              </a:rPr>
              <a:t>工作標的</a:t>
            </a:r>
          </a:p>
        </p:txBody>
      </p:sp>
      <p:sp>
        <p:nvSpPr>
          <p:cNvPr id="9228" name="AutoShape 17"/>
          <p:cNvSpPr>
            <a:spLocks noChangeArrowheads="1"/>
          </p:cNvSpPr>
          <p:nvPr/>
        </p:nvSpPr>
        <p:spPr bwMode="auto">
          <a:xfrm>
            <a:off x="107950" y="4868863"/>
            <a:ext cx="1008063" cy="461962"/>
          </a:xfrm>
          <a:prstGeom prst="wedgeRectCallout">
            <a:avLst>
              <a:gd name="adj1" fmla="val 39106"/>
              <a:gd name="adj2" fmla="val 133931"/>
            </a:avLst>
          </a:prstGeom>
          <a:solidFill>
            <a:srgbClr val="FFFFFF"/>
          </a:solidFill>
          <a:ln w="15875" algn="ctr">
            <a:solidFill>
              <a:srgbClr val="E36C0A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r>
              <a:rPr lang="zh-TW" altLang="en-US" sz="1100">
                <a:solidFill>
                  <a:srgbClr val="FF9933"/>
                </a:solidFill>
                <a:ea typeface="標楷體" pitchFamily="65" charset="-120"/>
              </a:rPr>
              <a:t>翻到上一頁</a:t>
            </a:r>
          </a:p>
          <a:p>
            <a:pPr eaLnBrk="1" hangingPunct="1"/>
            <a:r>
              <a:rPr lang="en-US" altLang="zh-TW" sz="1100">
                <a:solidFill>
                  <a:srgbClr val="FF9933"/>
                </a:solidFill>
                <a:ea typeface="標楷體" pitchFamily="65" charset="-120"/>
              </a:rPr>
              <a:t>(</a:t>
            </a:r>
            <a:r>
              <a:rPr lang="zh-TW" altLang="en-US" sz="1100">
                <a:solidFill>
                  <a:srgbClr val="FF9933"/>
                </a:solidFill>
                <a:ea typeface="標楷體" pitchFamily="65" charset="-120"/>
              </a:rPr>
              <a:t>前一頁</a:t>
            </a:r>
            <a:r>
              <a:rPr lang="en-US" altLang="zh-TW" sz="1100">
                <a:solidFill>
                  <a:srgbClr val="FF9933"/>
                </a:solidFill>
                <a:ea typeface="標楷體" pitchFamily="65" charset="-120"/>
              </a:rPr>
              <a:t>)</a:t>
            </a:r>
            <a:endParaRPr lang="zh-TW" altLang="zh-TW" sz="1100">
              <a:solidFill>
                <a:srgbClr val="FF9933"/>
              </a:solidFill>
              <a:ea typeface="標楷體" pitchFamily="65" charset="-120"/>
            </a:endParaRPr>
          </a:p>
        </p:txBody>
      </p:sp>
      <p:sp>
        <p:nvSpPr>
          <p:cNvPr id="9229" name="AutoShape 17"/>
          <p:cNvSpPr>
            <a:spLocks noChangeArrowheads="1"/>
          </p:cNvSpPr>
          <p:nvPr/>
        </p:nvSpPr>
        <p:spPr bwMode="auto">
          <a:xfrm>
            <a:off x="7885113" y="4868863"/>
            <a:ext cx="1008062" cy="461962"/>
          </a:xfrm>
          <a:prstGeom prst="wedgeRectCallout">
            <a:avLst>
              <a:gd name="adj1" fmla="val 39106"/>
              <a:gd name="adj2" fmla="val 133931"/>
            </a:avLst>
          </a:prstGeom>
          <a:solidFill>
            <a:srgbClr val="FFFFFF"/>
          </a:solidFill>
          <a:ln w="15875" algn="ctr">
            <a:solidFill>
              <a:srgbClr val="E36C0A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r>
              <a:rPr lang="zh-TW" altLang="en-US" sz="1100">
                <a:solidFill>
                  <a:srgbClr val="FF9933"/>
                </a:solidFill>
                <a:ea typeface="標楷體" pitchFamily="65" charset="-120"/>
              </a:rPr>
              <a:t>翻到下一頁</a:t>
            </a:r>
          </a:p>
          <a:p>
            <a:pPr eaLnBrk="1" hangingPunct="1"/>
            <a:r>
              <a:rPr lang="en-US" altLang="zh-TW" sz="1100">
                <a:solidFill>
                  <a:srgbClr val="FF9933"/>
                </a:solidFill>
                <a:ea typeface="標楷體" pitchFamily="65" charset="-120"/>
              </a:rPr>
              <a:t>(</a:t>
            </a:r>
            <a:r>
              <a:rPr lang="zh-TW" altLang="en-US" sz="1100">
                <a:solidFill>
                  <a:srgbClr val="FF9933"/>
                </a:solidFill>
                <a:ea typeface="標楷體" pitchFamily="65" charset="-120"/>
              </a:rPr>
              <a:t>後一頁</a:t>
            </a:r>
            <a:r>
              <a:rPr lang="en-US" altLang="zh-TW" sz="1100">
                <a:solidFill>
                  <a:srgbClr val="FF9933"/>
                </a:solidFill>
                <a:ea typeface="標楷體" pitchFamily="65" charset="-120"/>
              </a:rPr>
              <a:t>)</a:t>
            </a:r>
            <a:endParaRPr lang="zh-TW" altLang="zh-TW" sz="1100">
              <a:solidFill>
                <a:srgbClr val="FF9933"/>
              </a:solidFill>
              <a:ea typeface="標楷體" pitchFamily="65" charset="-120"/>
            </a:endParaRPr>
          </a:p>
        </p:txBody>
      </p:sp>
      <p:sp>
        <p:nvSpPr>
          <p:cNvPr id="9230" name="Rectangle 2"/>
          <p:cNvSpPr>
            <a:spLocks noChangeArrowheads="1"/>
          </p:cNvSpPr>
          <p:nvPr/>
        </p:nvSpPr>
        <p:spPr bwMode="auto">
          <a:xfrm>
            <a:off x="2638425" y="260350"/>
            <a:ext cx="29546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公文設計實例</a:t>
            </a:r>
          </a:p>
        </p:txBody>
      </p:sp>
    </p:spTree>
    <p:extLst>
      <p:ext uri="{BB962C8B-B14F-4D97-AF65-F5344CB8AC3E}">
        <p14:creationId xmlns:p14="http://schemas.microsoft.com/office/powerpoint/2010/main" val="383511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群組 7"/>
          <p:cNvGrpSpPr>
            <a:grpSpLocks/>
          </p:cNvGrpSpPr>
          <p:nvPr/>
        </p:nvGrpSpPr>
        <p:grpSpPr bwMode="auto">
          <a:xfrm>
            <a:off x="179388" y="1989138"/>
            <a:ext cx="7600950" cy="1655762"/>
            <a:chOff x="179511" y="1772816"/>
            <a:chExt cx="7601247" cy="1656184"/>
          </a:xfrm>
        </p:grpSpPr>
        <p:pic>
          <p:nvPicPr>
            <p:cNvPr id="10251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339" b="75627"/>
            <a:stretch>
              <a:fillRect/>
            </a:stretch>
          </p:blipFill>
          <p:spPr bwMode="auto">
            <a:xfrm>
              <a:off x="179511" y="1772816"/>
              <a:ext cx="7601247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2" name="矩形 6"/>
            <p:cNvSpPr>
              <a:spLocks noChangeArrowheads="1"/>
            </p:cNvSpPr>
            <p:nvPr/>
          </p:nvSpPr>
          <p:spPr bwMode="auto">
            <a:xfrm>
              <a:off x="971600" y="2276872"/>
              <a:ext cx="3744416" cy="504056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519695" y="973475"/>
            <a:ext cx="839204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簽核模式有關功能：</a:t>
            </a:r>
            <a:endParaRPr lang="en-US" altLang="zh-TW" dirty="0">
              <a:solidFill>
                <a:schemeClr val="tx1"/>
              </a:solidFill>
              <a:ea typeface="標楷體" pitchFamily="65" charset="-120"/>
            </a:endParaRPr>
          </a:p>
          <a:p>
            <a:pPr algn="l" eaLnBrk="1" hangingPunct="1"/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於公文簽核情形下，提供與所有公文編輯有關之進階設定，如下圖標示。</a:t>
            </a:r>
            <a:endParaRPr lang="en-US" altLang="zh-TW" dirty="0">
              <a:solidFill>
                <a:schemeClr val="tx1"/>
              </a:solidFill>
              <a:ea typeface="標楷體" pitchFamily="65" charset="-120"/>
            </a:endParaRPr>
          </a:p>
          <a:p>
            <a:pPr algn="l" eaLnBrk="1" hangingPunct="1"/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顯示公文頁面比例可自選，且可記憶，方便自訂喜好檢視公文之比例</a:t>
            </a:r>
            <a:endParaRPr lang="en-US" altLang="zh-TW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8"/>
          <a:stretch>
            <a:fillRect/>
          </a:stretch>
        </p:blipFill>
        <p:spPr bwMode="auto">
          <a:xfrm>
            <a:off x="3203575" y="3141663"/>
            <a:ext cx="301942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>
            <a:fillRect/>
          </a:stretch>
        </p:blipFill>
        <p:spPr bwMode="auto">
          <a:xfrm>
            <a:off x="323850" y="3141663"/>
            <a:ext cx="283845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141663"/>
            <a:ext cx="25717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7" name="直線單箭頭接點 9"/>
          <p:cNvCxnSpPr>
            <a:cxnSpLocks noChangeShapeType="1"/>
          </p:cNvCxnSpPr>
          <p:nvPr/>
        </p:nvCxnSpPr>
        <p:spPr bwMode="auto">
          <a:xfrm>
            <a:off x="1258888" y="2781300"/>
            <a:ext cx="0" cy="6477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8" name="直線單箭頭接點 13"/>
          <p:cNvCxnSpPr>
            <a:cxnSpLocks noChangeShapeType="1"/>
          </p:cNvCxnSpPr>
          <p:nvPr/>
        </p:nvCxnSpPr>
        <p:spPr bwMode="auto">
          <a:xfrm>
            <a:off x="2124075" y="2781300"/>
            <a:ext cx="1727200" cy="6477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9" name="直線單箭頭接點 15"/>
          <p:cNvCxnSpPr>
            <a:cxnSpLocks noChangeShapeType="1"/>
          </p:cNvCxnSpPr>
          <p:nvPr/>
        </p:nvCxnSpPr>
        <p:spPr bwMode="auto">
          <a:xfrm>
            <a:off x="4500563" y="2781300"/>
            <a:ext cx="2374900" cy="6477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0" name="Rectangle 2"/>
          <p:cNvSpPr>
            <a:spLocks noChangeArrowheads="1"/>
          </p:cNvSpPr>
          <p:nvPr/>
        </p:nvSpPr>
        <p:spPr bwMode="auto">
          <a:xfrm>
            <a:off x="2986088" y="260350"/>
            <a:ext cx="29543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公文檢視設定</a:t>
            </a:r>
          </a:p>
        </p:txBody>
      </p:sp>
    </p:spTree>
    <p:extLst>
      <p:ext uri="{BB962C8B-B14F-4D97-AF65-F5344CB8AC3E}">
        <p14:creationId xmlns:p14="http://schemas.microsoft.com/office/powerpoint/2010/main" val="5217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11188" y="906681"/>
            <a:ext cx="8137525" cy="23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(1)</a:t>
            </a: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因瀏覽器可能誤被使用者按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X</a:t>
            </a: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或當住而關閉，公文系統無法提供</a:t>
            </a:r>
            <a:r>
              <a:rPr lang="zh-TW" altLang="en-US" dirty="0" smtClean="0">
                <a:solidFill>
                  <a:schemeClr val="tx1"/>
                </a:solidFill>
                <a:ea typeface="標楷體" pitchFamily="65" charset="-120"/>
              </a:rPr>
              <a:t>任何 </a:t>
            </a:r>
            <a:endParaRPr lang="en-US" altLang="zh-TW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 eaLnBrk="1" hangingPunct="1"/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ea typeface="標楷體" pitchFamily="65" charset="-120"/>
              </a:rPr>
              <a:t>   警</a:t>
            </a: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示讓使用者及時儲存已編輯文稿內容，故提供自動儲存機制</a:t>
            </a:r>
            <a:r>
              <a:rPr lang="zh-TW" altLang="en-US" dirty="0" smtClean="0">
                <a:solidFill>
                  <a:schemeClr val="tx1"/>
                </a:solidFill>
                <a:ea typeface="標楷體" pitchFamily="65" charset="-120"/>
              </a:rPr>
              <a:t>。</a:t>
            </a:r>
            <a:endParaRPr lang="en-US" altLang="zh-TW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 eaLnBrk="1" hangingPunct="1"/>
            <a:endParaRPr lang="en-US" altLang="zh-TW" sz="800" dirty="0">
              <a:solidFill>
                <a:schemeClr val="tx1"/>
              </a:solidFill>
              <a:ea typeface="標楷體" pitchFamily="65" charset="-120"/>
            </a:endParaRPr>
          </a:p>
          <a:p>
            <a:pPr algn="l" eaLnBrk="1" hangingPunct="1"/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(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2)</a:t>
            </a: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公文系統預設會啟用備份功能，備份間隔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10</a:t>
            </a: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分鐘；可設定備份間隔</a:t>
            </a:r>
            <a:r>
              <a:rPr lang="zh-TW" altLang="en-US" dirty="0" smtClean="0">
                <a:solidFill>
                  <a:schemeClr val="tx1"/>
                </a:solidFill>
                <a:ea typeface="標楷體" pitchFamily="65" charset="-120"/>
              </a:rPr>
              <a:t>之</a:t>
            </a:r>
            <a:endParaRPr lang="en-US" altLang="zh-TW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 eaLnBrk="1" hangingPunct="1"/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  <a:ea typeface="標楷體" pitchFamily="65" charset="-120"/>
              </a:rPr>
              <a:t>  最</a:t>
            </a: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短下限為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5</a:t>
            </a: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分鐘。相關文稿檔案儲存於伺服機上，由本系統自行管理</a:t>
            </a:r>
            <a:r>
              <a:rPr lang="zh-TW" altLang="en-US" dirty="0" smtClean="0">
                <a:solidFill>
                  <a:schemeClr val="tx1"/>
                </a:solidFill>
                <a:ea typeface="標楷體" pitchFamily="65" charset="-120"/>
              </a:rPr>
              <a:t>。</a:t>
            </a:r>
            <a:endParaRPr lang="en-US" altLang="zh-TW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 eaLnBrk="1" hangingPunct="1"/>
            <a:endParaRPr lang="en-US" altLang="zh-TW" sz="800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 eaLnBrk="1" hangingPunct="1"/>
            <a:endParaRPr lang="en-US" altLang="zh-TW" sz="500" dirty="0">
              <a:solidFill>
                <a:schemeClr val="tx1"/>
              </a:solidFill>
              <a:ea typeface="標楷體" pitchFamily="65" charset="-120"/>
            </a:endParaRPr>
          </a:p>
          <a:p>
            <a:pPr algn="l" eaLnBrk="1" hangingPunct="1"/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(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3)</a:t>
            </a: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系統正常關閉公文時，會主動清除備份之文稿</a:t>
            </a:r>
            <a:r>
              <a:rPr lang="zh-TW" altLang="en-US" dirty="0" smtClean="0">
                <a:solidFill>
                  <a:schemeClr val="tx1"/>
                </a:solidFill>
                <a:ea typeface="標楷體" pitchFamily="65" charset="-120"/>
              </a:rPr>
              <a:t>。</a:t>
            </a:r>
            <a:endParaRPr lang="en-US" altLang="zh-TW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 eaLnBrk="1" hangingPunct="1"/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>     </a:t>
            </a: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若異常關閉公文時，則下次開啟公文會詢問是否要回存公文。</a:t>
            </a:r>
            <a:endParaRPr lang="en-US" altLang="zh-TW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30394"/>
            <a:ext cx="83026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96057"/>
            <a:ext cx="35337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69" name="直線單箭頭接點 5"/>
          <p:cNvCxnSpPr>
            <a:cxnSpLocks noChangeShapeType="1"/>
          </p:cNvCxnSpPr>
          <p:nvPr/>
        </p:nvCxnSpPr>
        <p:spPr bwMode="auto">
          <a:xfrm>
            <a:off x="2195513" y="5084763"/>
            <a:ext cx="2016125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2638425" y="260350"/>
            <a:ext cx="45400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個人化設定</a:t>
            </a:r>
            <a:r>
              <a:rPr lang="en-US" altLang="zh-TW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自動備份</a:t>
            </a:r>
          </a:p>
        </p:txBody>
      </p:sp>
    </p:spTree>
    <p:extLst>
      <p:ext uri="{BB962C8B-B14F-4D97-AF65-F5344CB8AC3E}">
        <p14:creationId xmlns:p14="http://schemas.microsoft.com/office/powerpoint/2010/main" val="41347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11188" y="1042988"/>
            <a:ext cx="396081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整份公文有關功能：</a:t>
            </a:r>
            <a:endParaRPr lang="en-US" altLang="zh-TW" dirty="0">
              <a:solidFill>
                <a:schemeClr val="tx1"/>
              </a:solidFill>
              <a:ea typeface="標楷體" pitchFamily="65" charset="-120"/>
            </a:endParaRPr>
          </a:p>
          <a:p>
            <a:pPr algn="l" eaLnBrk="1" hangingPunct="1"/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與現行編輯整份公文有關之操作功能。</a:t>
            </a:r>
            <a:endParaRPr lang="en-US" altLang="zh-TW" dirty="0">
              <a:solidFill>
                <a:schemeClr val="tx1"/>
              </a:solidFill>
              <a:ea typeface="標楷體" pitchFamily="65" charset="-120"/>
            </a:endParaRPr>
          </a:p>
          <a:p>
            <a:pPr algn="l" eaLnBrk="1" hangingPunct="1"/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「公文文號」選單提供之較常用</a:t>
            </a:r>
            <a:r>
              <a:rPr lang="zh-TW" altLang="en-US" dirty="0" smtClean="0">
                <a:solidFill>
                  <a:schemeClr val="tx1"/>
                </a:solidFill>
                <a:ea typeface="標楷體" pitchFamily="65" charset="-120"/>
              </a:rPr>
              <a:t>功能主要</a:t>
            </a: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是與整份公文有關的功能，如要「創稿號」。</a:t>
            </a:r>
            <a:endParaRPr lang="en-US" altLang="zh-TW" dirty="0">
              <a:solidFill>
                <a:schemeClr val="tx1"/>
              </a:solidFill>
              <a:ea typeface="標楷體" pitchFamily="65" charset="-120"/>
            </a:endParaRPr>
          </a:p>
          <a:p>
            <a:pPr algn="l" eaLnBrk="1" hangingPunct="1"/>
            <a:endParaRPr lang="en-US" altLang="zh-TW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 eaLnBrk="1" hangingPunct="1"/>
            <a:r>
              <a:rPr lang="zh-TW" altLang="en-US" dirty="0" smtClean="0">
                <a:solidFill>
                  <a:schemeClr val="tx1"/>
                </a:solidFill>
                <a:ea typeface="標楷體" pitchFamily="65" charset="-120"/>
              </a:rPr>
              <a:t>與</a:t>
            </a: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個別文稿有關的功能則放在文稿頁籤之功能選單上。</a:t>
            </a:r>
          </a:p>
        </p:txBody>
      </p:sp>
      <p:grpSp>
        <p:nvGrpSpPr>
          <p:cNvPr id="12291" name="群組 14"/>
          <p:cNvGrpSpPr>
            <a:grpSpLocks/>
          </p:cNvGrpSpPr>
          <p:nvPr/>
        </p:nvGrpSpPr>
        <p:grpSpPr bwMode="auto">
          <a:xfrm>
            <a:off x="4552950" y="271463"/>
            <a:ext cx="4176713" cy="5832475"/>
            <a:chOff x="5633170" y="-145499"/>
            <a:chExt cx="4176465" cy="5832648"/>
          </a:xfrm>
        </p:grpSpPr>
        <p:pic>
          <p:nvPicPr>
            <p:cNvPr id="1229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3170" y="-145499"/>
              <a:ext cx="4176465" cy="583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矩形 16"/>
            <p:cNvSpPr>
              <a:spLocks noChangeArrowheads="1"/>
            </p:cNvSpPr>
            <p:nvPr/>
          </p:nvSpPr>
          <p:spPr bwMode="auto">
            <a:xfrm>
              <a:off x="5940080" y="169230"/>
              <a:ext cx="573537" cy="127582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cxnSp>
          <p:nvCxnSpPr>
            <p:cNvPr id="12297" name="直線單箭頭接點 19"/>
            <p:cNvCxnSpPr>
              <a:cxnSpLocks noChangeShapeType="1"/>
            </p:cNvCxnSpPr>
            <p:nvPr/>
          </p:nvCxnSpPr>
          <p:spPr bwMode="auto">
            <a:xfrm flipV="1">
              <a:off x="6283698" y="169230"/>
              <a:ext cx="687234" cy="27324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98913"/>
            <a:ext cx="57562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矩形 4"/>
          <p:cNvSpPr>
            <a:spLocks noChangeArrowheads="1"/>
          </p:cNvSpPr>
          <p:nvPr/>
        </p:nvSpPr>
        <p:spPr bwMode="auto">
          <a:xfrm>
            <a:off x="3429000" y="4797425"/>
            <a:ext cx="2462213" cy="360363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2468563" y="260350"/>
            <a:ext cx="2032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功能選單</a:t>
            </a:r>
          </a:p>
        </p:txBody>
      </p:sp>
    </p:spTree>
    <p:extLst>
      <p:ext uri="{BB962C8B-B14F-4D97-AF65-F5344CB8AC3E}">
        <p14:creationId xmlns:p14="http://schemas.microsoft.com/office/powerpoint/2010/main" val="21405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群組 1"/>
          <p:cNvGrpSpPr>
            <a:grpSpLocks/>
          </p:cNvGrpSpPr>
          <p:nvPr/>
        </p:nvGrpSpPr>
        <p:grpSpPr bwMode="auto">
          <a:xfrm>
            <a:off x="755650" y="1773238"/>
            <a:ext cx="7848600" cy="4267200"/>
            <a:chOff x="3203575" y="2636838"/>
            <a:chExt cx="5761038" cy="3690937"/>
          </a:xfrm>
        </p:grpSpPr>
        <p:pic>
          <p:nvPicPr>
            <p:cNvPr id="1331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8" b="1105"/>
            <a:stretch>
              <a:fillRect/>
            </a:stretch>
          </p:blipFill>
          <p:spPr bwMode="auto">
            <a:xfrm>
              <a:off x="3203575" y="2636838"/>
              <a:ext cx="5743575" cy="237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4365625"/>
              <a:ext cx="2847975" cy="196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319" name="直線單箭頭接點 14"/>
            <p:cNvCxnSpPr>
              <a:cxnSpLocks noChangeShapeType="1"/>
            </p:cNvCxnSpPr>
            <p:nvPr/>
          </p:nvCxnSpPr>
          <p:spPr bwMode="auto">
            <a:xfrm flipH="1">
              <a:off x="5148263" y="3213100"/>
              <a:ext cx="3384550" cy="1655763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20" name="矩形 17"/>
            <p:cNvSpPr>
              <a:spLocks noChangeArrowheads="1"/>
            </p:cNvSpPr>
            <p:nvPr/>
          </p:nvSpPr>
          <p:spPr bwMode="auto">
            <a:xfrm>
              <a:off x="8388350" y="2997200"/>
              <a:ext cx="576263" cy="360363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611188" y="1052513"/>
            <a:ext cx="6397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上方快捷按鈕：為簡化系統操作界面，避免使用者無所適從，只保留簽核公文後最常用之功能鈕。</a:t>
            </a: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2468563" y="260350"/>
            <a:ext cx="45400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功能選單</a:t>
            </a:r>
            <a:r>
              <a:rPr lang="en-US" altLang="zh-TW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簽辦及傳送</a:t>
            </a:r>
          </a:p>
        </p:txBody>
      </p:sp>
    </p:spTree>
    <p:extLst>
      <p:ext uri="{BB962C8B-B14F-4D97-AF65-F5344CB8AC3E}">
        <p14:creationId xmlns:p14="http://schemas.microsoft.com/office/powerpoint/2010/main" val="23948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29" b="6120"/>
          <a:stretch>
            <a:fillRect/>
          </a:stretch>
        </p:blipFill>
        <p:spPr bwMode="auto">
          <a:xfrm>
            <a:off x="53045" y="1998772"/>
            <a:ext cx="8853487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330857" y="962062"/>
            <a:ext cx="8297862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sz="1900" dirty="0">
                <a:solidFill>
                  <a:schemeClr val="tx1"/>
                </a:solidFill>
                <a:ea typeface="標楷體" pitchFamily="65" charset="-120"/>
              </a:rPr>
              <a:t>傳送對象</a:t>
            </a:r>
            <a:r>
              <a:rPr lang="zh-TW" altLang="en-US" sz="1900" dirty="0" smtClean="0">
                <a:solidFill>
                  <a:schemeClr val="tx1"/>
                </a:solidFill>
                <a:ea typeface="標楷體" pitchFamily="65" charset="-120"/>
              </a:rPr>
              <a:t>設定：</a:t>
            </a:r>
            <a:endParaRPr lang="en-US" altLang="zh-TW" sz="1900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 eaLnBrk="1" hangingPunct="1"/>
            <a:r>
              <a:rPr lang="zh-TW" altLang="en-US" sz="1900" dirty="0">
                <a:solidFill>
                  <a:schemeClr val="tx1"/>
                </a:solidFill>
                <a:ea typeface="標楷體" pitchFamily="65" charset="-120"/>
              </a:rPr>
              <a:t>電腦</a:t>
            </a:r>
            <a:r>
              <a:rPr lang="zh-TW" altLang="en-US" sz="1900" dirty="0" smtClean="0">
                <a:solidFill>
                  <a:schemeClr val="tx1"/>
                </a:solidFill>
                <a:ea typeface="標楷體" pitchFamily="65" charset="-120"/>
              </a:rPr>
              <a:t>螢幕若為一般解析度，可</a:t>
            </a:r>
            <a:r>
              <a:rPr lang="zh-TW" altLang="en-US" sz="1900" dirty="0">
                <a:solidFill>
                  <a:schemeClr val="tx1"/>
                </a:solidFill>
                <a:ea typeface="標楷體" pitchFamily="65" charset="-120"/>
              </a:rPr>
              <a:t>在文稿畫面上方直接</a:t>
            </a:r>
            <a:r>
              <a:rPr lang="zh-TW" altLang="en-US" sz="1900" dirty="0" smtClean="0">
                <a:solidFill>
                  <a:schemeClr val="tx1"/>
                </a:solidFill>
                <a:ea typeface="標楷體" pitchFamily="65" charset="-120"/>
              </a:rPr>
              <a:t>設定 ，如</a:t>
            </a:r>
            <a:r>
              <a:rPr lang="en-US" altLang="zh-TW" sz="1900" dirty="0" smtClean="0">
                <a:solidFill>
                  <a:schemeClr val="tx1"/>
                </a:solidFill>
                <a:ea typeface="標楷體" pitchFamily="65" charset="-120"/>
              </a:rPr>
              <a:t>A</a:t>
            </a:r>
            <a:r>
              <a:rPr lang="zh-TW" altLang="en-US" sz="1900" dirty="0" smtClean="0">
                <a:solidFill>
                  <a:schemeClr val="tx1"/>
                </a:solidFill>
                <a:ea typeface="標楷體" pitchFamily="65" charset="-120"/>
              </a:rPr>
              <a:t>處</a:t>
            </a:r>
            <a:r>
              <a:rPr lang="en-US" altLang="zh-TW" sz="1900" dirty="0" smtClean="0">
                <a:solidFill>
                  <a:schemeClr val="tx1"/>
                </a:solidFill>
                <a:ea typeface="標楷體" pitchFamily="65" charset="-120"/>
              </a:rPr>
              <a:t>(</a:t>
            </a:r>
            <a:r>
              <a:rPr lang="zh-TW" altLang="en-US" sz="1900" dirty="0" smtClean="0">
                <a:solidFill>
                  <a:schemeClr val="tx1"/>
                </a:solidFill>
                <a:ea typeface="標楷體" pitchFamily="65" charset="-120"/>
              </a:rPr>
              <a:t>下拉按鈕</a:t>
            </a:r>
            <a:r>
              <a:rPr lang="en-US" altLang="zh-TW" sz="1900" dirty="0" smtClean="0">
                <a:solidFill>
                  <a:schemeClr val="tx1"/>
                </a:solidFill>
                <a:ea typeface="標楷體" pitchFamily="65" charset="-120"/>
              </a:rPr>
              <a:t>)</a:t>
            </a:r>
            <a:r>
              <a:rPr lang="zh-TW" altLang="en-US" sz="1900" dirty="0" smtClean="0">
                <a:solidFill>
                  <a:schemeClr val="tx1"/>
                </a:solidFill>
                <a:ea typeface="標楷體" pitchFamily="65" charset="-120"/>
              </a:rPr>
              <a:t>，</a:t>
            </a:r>
            <a:endParaRPr lang="en-US" altLang="zh-TW" sz="1900" dirty="0" smtClean="0">
              <a:solidFill>
                <a:schemeClr val="tx1"/>
              </a:solidFill>
              <a:ea typeface="標楷體" pitchFamily="65" charset="-120"/>
            </a:endParaRPr>
          </a:p>
          <a:p>
            <a:pPr algn="l" eaLnBrk="1" hangingPunct="1"/>
            <a:r>
              <a:rPr lang="zh-TW" altLang="en-US" sz="1900" dirty="0" smtClean="0">
                <a:solidFill>
                  <a:schemeClr val="tx1"/>
                </a:solidFill>
                <a:ea typeface="標楷體" pitchFamily="65" charset="-120"/>
              </a:rPr>
              <a:t>較小螢幕 </a:t>
            </a:r>
            <a:r>
              <a:rPr lang="en-US" altLang="zh-TW" sz="1900" dirty="0" smtClean="0">
                <a:solidFill>
                  <a:schemeClr val="tx1"/>
                </a:solidFill>
                <a:ea typeface="標楷體" pitchFamily="65" charset="-120"/>
              </a:rPr>
              <a:t>(</a:t>
            </a:r>
            <a:r>
              <a:rPr lang="zh-TW" altLang="en-US" sz="1900" dirty="0" smtClean="0">
                <a:solidFill>
                  <a:schemeClr val="tx1"/>
                </a:solidFill>
                <a:ea typeface="標楷體" pitchFamily="65" charset="-120"/>
              </a:rPr>
              <a:t>解析度小於</a:t>
            </a:r>
            <a:r>
              <a:rPr lang="en-US" altLang="zh-TW" sz="1900" dirty="0" smtClean="0">
                <a:solidFill>
                  <a:schemeClr val="tx1"/>
                </a:solidFill>
                <a:ea typeface="標楷體" pitchFamily="65" charset="-120"/>
              </a:rPr>
              <a:t>1280x1024)</a:t>
            </a:r>
            <a:r>
              <a:rPr lang="zh-TW" altLang="en-US" sz="1900" dirty="0" smtClean="0">
                <a:solidFill>
                  <a:schemeClr val="tx1"/>
                </a:solidFill>
                <a:ea typeface="標楷體" pitchFamily="65" charset="-120"/>
              </a:rPr>
              <a:t>，可進入 </a:t>
            </a:r>
            <a:r>
              <a:rPr lang="en-US" altLang="zh-TW" sz="1900" dirty="0" smtClean="0">
                <a:solidFill>
                  <a:schemeClr val="tx1"/>
                </a:solidFill>
                <a:ea typeface="標楷體" pitchFamily="65" charset="-120"/>
              </a:rPr>
              <a:t>B</a:t>
            </a:r>
            <a:r>
              <a:rPr lang="zh-TW" altLang="en-US" sz="1900" dirty="0" smtClean="0">
                <a:solidFill>
                  <a:schemeClr val="tx1"/>
                </a:solidFill>
                <a:ea typeface="標楷體" pitchFamily="65" charset="-120"/>
              </a:rPr>
              <a:t> 處流程</a:t>
            </a:r>
            <a:r>
              <a:rPr lang="zh-TW" altLang="en-US" sz="1900" dirty="0">
                <a:solidFill>
                  <a:schemeClr val="tx1"/>
                </a:solidFill>
                <a:ea typeface="標楷體" pitchFamily="65" charset="-120"/>
              </a:rPr>
              <a:t>設定子</a:t>
            </a:r>
            <a:r>
              <a:rPr lang="zh-TW" altLang="en-US" sz="1900" dirty="0" smtClean="0">
                <a:solidFill>
                  <a:schemeClr val="tx1"/>
                </a:solidFill>
                <a:ea typeface="標楷體" pitchFamily="65" charset="-120"/>
              </a:rPr>
              <a:t>視窗。</a:t>
            </a:r>
            <a:endParaRPr lang="en-US" altLang="zh-TW" sz="190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4340" name="矩形 5"/>
          <p:cNvSpPr>
            <a:spLocks noChangeArrowheads="1"/>
          </p:cNvSpPr>
          <p:nvPr/>
        </p:nvSpPr>
        <p:spPr bwMode="auto">
          <a:xfrm>
            <a:off x="3558121" y="2293672"/>
            <a:ext cx="5472112" cy="40005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14341" name="群組 8"/>
          <p:cNvGrpSpPr>
            <a:grpSpLocks/>
          </p:cNvGrpSpPr>
          <p:nvPr/>
        </p:nvGrpSpPr>
        <p:grpSpPr bwMode="auto">
          <a:xfrm>
            <a:off x="2649241" y="2721926"/>
            <a:ext cx="6048375" cy="4129087"/>
            <a:chOff x="1043608" y="2626762"/>
            <a:chExt cx="6048672" cy="4129314"/>
          </a:xfrm>
        </p:grpSpPr>
        <p:pic>
          <p:nvPicPr>
            <p:cNvPr id="1434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626762"/>
              <a:ext cx="5904656" cy="4129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4" name="矩形 7"/>
            <p:cNvSpPr>
              <a:spLocks noChangeArrowheads="1"/>
            </p:cNvSpPr>
            <p:nvPr/>
          </p:nvSpPr>
          <p:spPr bwMode="auto">
            <a:xfrm>
              <a:off x="4860032" y="2852936"/>
              <a:ext cx="2232248" cy="648072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itchFamily="18" charset="0"/>
                  <a:ea typeface="華康中明體" pitchFamily="49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4342" name="Rectangle 2"/>
          <p:cNvSpPr>
            <a:spLocks noChangeArrowheads="1"/>
          </p:cNvSpPr>
          <p:nvPr/>
        </p:nvSpPr>
        <p:spPr bwMode="auto">
          <a:xfrm>
            <a:off x="2281238" y="260350"/>
            <a:ext cx="49545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功能選單</a:t>
            </a:r>
            <a:r>
              <a:rPr lang="en-US" altLang="zh-TW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傳送對象設定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059832" y="2139754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rgbClr val="FF0000"/>
                </a:solidFill>
              </a:rPr>
              <a:t>A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294177" y="3635939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solidFill>
                  <a:srgbClr val="FFFF00"/>
                </a:solidFill>
              </a:rPr>
              <a:t>B</a:t>
            </a:r>
            <a:endParaRPr lang="zh-TW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203848" y="208136"/>
            <a:ext cx="29559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設定預排流程</a:t>
            </a:r>
            <a:endParaRPr lang="en-US" altLang="zh-TW" sz="3600" u="sng" dirty="0">
              <a:solidFill>
                <a:srgbClr val="CC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611188" y="1042988"/>
            <a:ext cx="74945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sz="1800" dirty="0">
                <a:solidFill>
                  <a:schemeClr val="tx1"/>
                </a:solidFill>
                <a:ea typeface="標楷體" pitchFamily="65" charset="-120"/>
              </a:rPr>
              <a:t>設定預排流程：流程設定子視窗</a:t>
            </a:r>
            <a:r>
              <a:rPr lang="en-US" altLang="zh-TW" sz="1800" dirty="0">
                <a:solidFill>
                  <a:schemeClr val="tx1"/>
                </a:solidFill>
                <a:ea typeface="標楷體" pitchFamily="65" charset="-120"/>
              </a:rPr>
              <a:t>(</a:t>
            </a:r>
            <a:r>
              <a:rPr lang="zh-TW" altLang="en-US" sz="1800" dirty="0">
                <a:solidFill>
                  <a:schemeClr val="tx1"/>
                </a:solidFill>
                <a:ea typeface="標楷體" pitchFamily="65" charset="-120"/>
              </a:rPr>
              <a:t>含預排之流程及分會設定</a:t>
            </a:r>
            <a:r>
              <a:rPr lang="en-US" altLang="zh-TW" sz="1800" dirty="0">
                <a:solidFill>
                  <a:schemeClr val="tx1"/>
                </a:solidFill>
                <a:ea typeface="標楷體" pitchFamily="65" charset="-120"/>
              </a:rPr>
              <a:t>)—</a:t>
            </a:r>
            <a:r>
              <a:rPr lang="zh-TW" altLang="en-US" sz="1800" dirty="0">
                <a:solidFill>
                  <a:schemeClr val="tx1"/>
                </a:solidFill>
                <a:ea typeface="標楷體" pitchFamily="65" charset="-120"/>
              </a:rPr>
              <a:t>敲入關鍵字</a:t>
            </a:r>
            <a:endParaRPr lang="en-US" altLang="zh-TW" sz="1800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8640763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矩形 5"/>
          <p:cNvSpPr>
            <a:spLocks noChangeArrowheads="1"/>
          </p:cNvSpPr>
          <p:nvPr/>
        </p:nvSpPr>
        <p:spPr bwMode="auto">
          <a:xfrm>
            <a:off x="2987675" y="2781300"/>
            <a:ext cx="3960813" cy="576263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11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" t="15952" b="28221"/>
          <a:stretch>
            <a:fillRect/>
          </a:stretch>
        </p:blipFill>
        <p:spPr bwMode="auto">
          <a:xfrm>
            <a:off x="323850" y="4868863"/>
            <a:ext cx="43926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789363"/>
            <a:ext cx="77311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60626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611188" y="1042988"/>
            <a:ext cx="829786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sz="1800" dirty="0">
                <a:solidFill>
                  <a:schemeClr val="tx1"/>
                </a:solidFill>
                <a:ea typeface="標楷體" pitchFamily="65" charset="-120"/>
              </a:rPr>
              <a:t>公文內文稿有關功能：點選公文頁面、公文側邊頁籤、附件頁面等處，系統對應顯示使用者可用之簽核工具及相關功能選單。</a:t>
            </a: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1617663" y="2962275"/>
            <a:ext cx="1368425" cy="574675"/>
          </a:xfrm>
          <a:prstGeom prst="wedgeRectCallout">
            <a:avLst>
              <a:gd name="adj1" fmla="val 35750"/>
              <a:gd name="adj2" fmla="val 141139"/>
            </a:avLst>
          </a:prstGeom>
          <a:solidFill>
            <a:srgbClr val="FFFFFF"/>
          </a:solidFill>
          <a:ln w="15875" algn="ctr">
            <a:solidFill>
              <a:srgbClr val="E36C0A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sz="1400">
                <a:solidFill>
                  <a:srgbClr val="FF9933"/>
                </a:solidFill>
                <a:ea typeface="標楷體" pitchFamily="65" charset="-120"/>
              </a:rPr>
              <a:t>點選公文頁面或簽核框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6372225" y="3357563"/>
            <a:ext cx="1295400" cy="358775"/>
          </a:xfrm>
          <a:prstGeom prst="wedgeRectCallout">
            <a:avLst>
              <a:gd name="adj1" fmla="val -152569"/>
              <a:gd name="adj2" fmla="val 286421"/>
            </a:avLst>
          </a:prstGeom>
          <a:solidFill>
            <a:srgbClr val="FFFFFF"/>
          </a:solidFill>
          <a:ln w="15875" algn="ctr">
            <a:solidFill>
              <a:srgbClr val="E36C0A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sz="1400">
                <a:solidFill>
                  <a:srgbClr val="FF9933"/>
                </a:solidFill>
                <a:ea typeface="標楷體" pitchFamily="65" charset="-120"/>
              </a:rPr>
              <a:t>點選附件頁面</a:t>
            </a:r>
          </a:p>
        </p:txBody>
      </p:sp>
      <p:sp>
        <p:nvSpPr>
          <p:cNvPr id="16392" name="AutoShape 6"/>
          <p:cNvSpPr>
            <a:spLocks noChangeArrowheads="1"/>
          </p:cNvSpPr>
          <p:nvPr/>
        </p:nvSpPr>
        <p:spPr bwMode="auto">
          <a:xfrm>
            <a:off x="4427538" y="5013325"/>
            <a:ext cx="1296987" cy="360363"/>
          </a:xfrm>
          <a:prstGeom prst="wedgeRectCallout">
            <a:avLst>
              <a:gd name="adj1" fmla="val -148162"/>
              <a:gd name="adj2" fmla="val 48319"/>
            </a:avLst>
          </a:prstGeom>
          <a:solidFill>
            <a:srgbClr val="FFFFFF"/>
          </a:solidFill>
          <a:ln w="15875" algn="ctr">
            <a:solidFill>
              <a:srgbClr val="E36C0A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sz="1400">
                <a:solidFill>
                  <a:srgbClr val="FF9933"/>
                </a:solidFill>
                <a:ea typeface="標楷體" pitchFamily="65" charset="-120"/>
              </a:rPr>
              <a:t>點選公文頁籤</a:t>
            </a:r>
          </a:p>
        </p:txBody>
      </p:sp>
      <p:sp>
        <p:nvSpPr>
          <p:cNvPr id="16393" name="Rectangle 2"/>
          <p:cNvSpPr>
            <a:spLocks noChangeArrowheads="1"/>
          </p:cNvSpPr>
          <p:nvPr/>
        </p:nvSpPr>
        <p:spPr bwMode="auto">
          <a:xfrm>
            <a:off x="2468563" y="260350"/>
            <a:ext cx="45400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功能選單</a:t>
            </a:r>
            <a:r>
              <a:rPr lang="en-US" altLang="zh-TW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依需求呈現</a:t>
            </a:r>
          </a:p>
        </p:txBody>
      </p:sp>
    </p:spTree>
    <p:extLst>
      <p:ext uri="{BB962C8B-B14F-4D97-AF65-F5344CB8AC3E}">
        <p14:creationId xmlns:p14="http://schemas.microsoft.com/office/powerpoint/2010/main" val="25515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884488" y="260350"/>
            <a:ext cx="29543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如何取創稿號</a:t>
            </a:r>
            <a:endParaRPr lang="en-US" altLang="zh-TW" sz="3600" u="sng" dirty="0">
              <a:solidFill>
                <a:srgbClr val="CC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7411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1557338"/>
            <a:ext cx="33528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7" t="46791" r="29053" b="17468"/>
          <a:stretch>
            <a:fillRect/>
          </a:stretch>
        </p:blipFill>
        <p:spPr bwMode="auto">
          <a:xfrm>
            <a:off x="492125" y="4144963"/>
            <a:ext cx="3370263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817938"/>
            <a:ext cx="43434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向右箭號 13"/>
          <p:cNvSpPr>
            <a:spLocks noChangeArrowheads="1"/>
          </p:cNvSpPr>
          <p:nvPr/>
        </p:nvSpPr>
        <p:spPr bwMode="auto">
          <a:xfrm>
            <a:off x="3984625" y="4868863"/>
            <a:ext cx="431800" cy="430212"/>
          </a:xfrm>
          <a:prstGeom prst="rightArrow">
            <a:avLst>
              <a:gd name="adj1" fmla="val 50000"/>
              <a:gd name="adj2" fmla="val 49850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15" name="矩形 1"/>
          <p:cNvSpPr>
            <a:spLocks noChangeArrowheads="1"/>
          </p:cNvSpPr>
          <p:nvPr/>
        </p:nvSpPr>
        <p:spPr bwMode="auto">
          <a:xfrm>
            <a:off x="5759450" y="2495550"/>
            <a:ext cx="2147888" cy="573088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16" name="矩形 1"/>
          <p:cNvSpPr>
            <a:spLocks noChangeArrowheads="1"/>
          </p:cNvSpPr>
          <p:nvPr/>
        </p:nvSpPr>
        <p:spPr bwMode="auto">
          <a:xfrm>
            <a:off x="2647950" y="4845050"/>
            <a:ext cx="915988" cy="573088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17" name="矩形 1"/>
          <p:cNvSpPr>
            <a:spLocks noChangeArrowheads="1"/>
          </p:cNvSpPr>
          <p:nvPr/>
        </p:nvSpPr>
        <p:spPr bwMode="auto">
          <a:xfrm>
            <a:off x="7164388" y="5580063"/>
            <a:ext cx="915987" cy="573087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18" name="矩形 1"/>
          <p:cNvSpPr>
            <a:spLocks noChangeArrowheads="1"/>
          </p:cNvSpPr>
          <p:nvPr/>
        </p:nvSpPr>
        <p:spPr bwMode="auto">
          <a:xfrm>
            <a:off x="4716463" y="2209800"/>
            <a:ext cx="377825" cy="858838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19" name="Rectangle 2"/>
          <p:cNvSpPr>
            <a:spLocks noChangeArrowheads="1"/>
          </p:cNvSpPr>
          <p:nvPr/>
        </p:nvSpPr>
        <p:spPr bwMode="auto">
          <a:xfrm>
            <a:off x="611188" y="1414463"/>
            <a:ext cx="40830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sz="2400" dirty="0">
                <a:solidFill>
                  <a:schemeClr val="tx1"/>
                </a:solidFill>
                <a:ea typeface="標楷體" pitchFamily="65" charset="-120"/>
              </a:rPr>
              <a:t>取創稿號方式</a:t>
            </a:r>
            <a:endParaRPr lang="en-US" altLang="zh-TW" sz="2400" dirty="0">
              <a:solidFill>
                <a:schemeClr val="tx1"/>
              </a:solidFill>
              <a:ea typeface="標楷體" pitchFamily="65" charset="-120"/>
            </a:endParaRPr>
          </a:p>
          <a:p>
            <a:pPr algn="l" eaLnBrk="1" hangingPunct="1"/>
            <a:r>
              <a:rPr lang="en-US" altLang="zh-TW" sz="2400" dirty="0">
                <a:solidFill>
                  <a:schemeClr val="tx1"/>
                </a:solidFill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ea typeface="標楷體" pitchFamily="65" charset="-120"/>
              </a:rPr>
              <a:t>來文使用收文號，不用取號</a:t>
            </a:r>
            <a:r>
              <a:rPr lang="en-US" altLang="zh-TW" sz="2400" dirty="0">
                <a:solidFill>
                  <a:schemeClr val="tx1"/>
                </a:solidFill>
                <a:ea typeface="標楷體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21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12"/>
          <a:stretch>
            <a:fillRect/>
          </a:stretch>
        </p:blipFill>
        <p:spPr bwMode="auto">
          <a:xfrm>
            <a:off x="250825" y="1628775"/>
            <a:ext cx="8642350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2884488" y="260350"/>
            <a:ext cx="29543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文稿編輯方式</a:t>
            </a:r>
            <a:endParaRPr lang="en-US" altLang="zh-TW" sz="3600" u="sng" dirty="0">
              <a:solidFill>
                <a:srgbClr val="CC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611188" y="908050"/>
            <a:ext cx="63023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sz="1800" dirty="0">
                <a:solidFill>
                  <a:schemeClr val="tx1"/>
                </a:solidFill>
                <a:ea typeface="標楷體" pitchFamily="65" charset="-120"/>
              </a:rPr>
              <a:t>併案號：公文有併案時顯示於文號頁籤下方，並可點選檢視</a:t>
            </a:r>
            <a:endParaRPr lang="en-US" altLang="zh-TW" sz="1800" dirty="0">
              <a:solidFill>
                <a:schemeClr val="tx1"/>
              </a:solidFill>
              <a:ea typeface="標楷體" pitchFamily="65" charset="-120"/>
            </a:endParaRPr>
          </a:p>
          <a:p>
            <a:pPr algn="l" eaLnBrk="1" hangingPunct="1"/>
            <a:r>
              <a:rPr lang="zh-TW" altLang="en-US" sz="1800" dirty="0">
                <a:solidFill>
                  <a:schemeClr val="tx1"/>
                </a:solidFill>
                <a:ea typeface="標楷體" pitchFamily="65" charset="-120"/>
              </a:rPr>
              <a:t>文稿編輯：無欄位名稱者，以透明藍底提示該處可以編輯。</a:t>
            </a:r>
            <a:endParaRPr lang="en-US" altLang="zh-TW" sz="180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8437" name="矩形 1"/>
          <p:cNvSpPr>
            <a:spLocks noChangeArrowheads="1"/>
          </p:cNvSpPr>
          <p:nvPr/>
        </p:nvSpPr>
        <p:spPr bwMode="auto">
          <a:xfrm>
            <a:off x="827088" y="2060575"/>
            <a:ext cx="433387" cy="273685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68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188" y="1042988"/>
            <a:ext cx="74171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登入方式：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經由</a:t>
            </a:r>
            <a:r>
              <a:rPr lang="zh-TW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本校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首頁，最下方快速連結</a:t>
            </a:r>
            <a:r>
              <a:rPr lang="zh-TW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，電子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公文系統</a:t>
            </a:r>
            <a:r>
              <a:rPr lang="zh-TW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入。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15644538445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50813"/>
            <a:ext cx="6654200" cy="364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657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465388" y="260350"/>
            <a:ext cx="43386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所見即所得編輯方式</a:t>
            </a:r>
            <a:endParaRPr lang="en-US" altLang="zh-TW" sz="3600" u="sng" dirty="0">
              <a:solidFill>
                <a:srgbClr val="CC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468313" y="908050"/>
            <a:ext cx="64198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sz="1800" dirty="0">
                <a:solidFill>
                  <a:schemeClr val="tx1"/>
                </a:solidFill>
                <a:ea typeface="標楷體" pitchFamily="65" charset="-120"/>
              </a:rPr>
              <a:t>下拉選取             以選單設定                                      查詢及帶回</a:t>
            </a:r>
            <a:endParaRPr lang="en-US" altLang="zh-TW" sz="180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9460" name="矩形 1"/>
          <p:cNvSpPr>
            <a:spLocks noChangeArrowheads="1"/>
          </p:cNvSpPr>
          <p:nvPr/>
        </p:nvSpPr>
        <p:spPr bwMode="auto">
          <a:xfrm>
            <a:off x="396875" y="3697288"/>
            <a:ext cx="4967288" cy="304482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19461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5" t="48419" r="60149" b="17973"/>
          <a:stretch>
            <a:fillRect/>
          </a:stretch>
        </p:blipFill>
        <p:spPr bwMode="auto">
          <a:xfrm>
            <a:off x="396875" y="1308100"/>
            <a:ext cx="13763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3697288"/>
            <a:ext cx="19716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1308100"/>
            <a:ext cx="1838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2276475"/>
            <a:ext cx="2800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4" t="60130" r="51369" b="3624"/>
          <a:stretch>
            <a:fillRect/>
          </a:stretch>
        </p:blipFill>
        <p:spPr bwMode="auto">
          <a:xfrm>
            <a:off x="5795963" y="4797425"/>
            <a:ext cx="266065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4405313"/>
            <a:ext cx="38481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5383213"/>
            <a:ext cx="46863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41666" r="15735" b="44089"/>
          <a:stretch>
            <a:fillRect/>
          </a:stretch>
        </p:blipFill>
        <p:spPr bwMode="auto">
          <a:xfrm>
            <a:off x="5364163" y="1360488"/>
            <a:ext cx="152082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Rectangle 2"/>
          <p:cNvSpPr>
            <a:spLocks noChangeArrowheads="1"/>
          </p:cNvSpPr>
          <p:nvPr/>
        </p:nvSpPr>
        <p:spPr bwMode="auto">
          <a:xfrm>
            <a:off x="412750" y="3697288"/>
            <a:ext cx="11080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sz="1800" dirty="0">
                <a:solidFill>
                  <a:schemeClr val="tx1"/>
                </a:solidFill>
                <a:ea typeface="標楷體" pitchFamily="65" charset="-120"/>
              </a:rPr>
              <a:t>直接輸入</a:t>
            </a:r>
            <a:endParaRPr lang="en-US" altLang="zh-TW" sz="1800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1947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6" t="28998" r="23576" b="11678"/>
          <a:stretch>
            <a:fillRect/>
          </a:stretch>
        </p:blipFill>
        <p:spPr bwMode="auto">
          <a:xfrm>
            <a:off x="5480050" y="2339975"/>
            <a:ext cx="3471863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441450"/>
            <a:ext cx="20764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矩形 1"/>
          <p:cNvSpPr>
            <a:spLocks noChangeArrowheads="1"/>
          </p:cNvSpPr>
          <p:nvPr/>
        </p:nvSpPr>
        <p:spPr bwMode="auto">
          <a:xfrm>
            <a:off x="5364163" y="906463"/>
            <a:ext cx="3711575" cy="583565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73" name="矩形 1"/>
          <p:cNvSpPr>
            <a:spLocks noChangeArrowheads="1"/>
          </p:cNvSpPr>
          <p:nvPr/>
        </p:nvSpPr>
        <p:spPr bwMode="auto">
          <a:xfrm>
            <a:off x="396875" y="906463"/>
            <a:ext cx="4967288" cy="279400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664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884488" y="260350"/>
            <a:ext cx="38782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如何設定會辦單位</a:t>
            </a:r>
            <a:endParaRPr lang="en-US" altLang="zh-TW" sz="3600" u="sng" dirty="0">
              <a:solidFill>
                <a:srgbClr val="CC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611188" y="908050"/>
            <a:ext cx="79930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sz="1800" dirty="0">
                <a:solidFill>
                  <a:schemeClr val="tx1"/>
                </a:solidFill>
                <a:ea typeface="標楷體" pitchFamily="65" charset="-120"/>
              </a:rPr>
              <a:t>會辦子視窗：點「會辦單位：」，選「設定」進入子視窗中進行設定。超過</a:t>
            </a:r>
            <a:r>
              <a:rPr lang="en-US" altLang="zh-TW" sz="1800" dirty="0">
                <a:solidFill>
                  <a:schemeClr val="tx1"/>
                </a:solidFill>
                <a:ea typeface="標楷體" pitchFamily="65" charset="-120"/>
              </a:rPr>
              <a:t>2</a:t>
            </a:r>
            <a:r>
              <a:rPr lang="zh-TW" altLang="en-US" sz="1800" dirty="0">
                <a:solidFill>
                  <a:schemeClr val="tx1"/>
                </a:solidFill>
                <a:ea typeface="標楷體" pitchFamily="65" charset="-120"/>
              </a:rPr>
              <a:t>個以上單位一樣會自動產生簽稿會核單。</a:t>
            </a:r>
            <a:endParaRPr lang="en-US" altLang="zh-TW" sz="1800" dirty="0">
              <a:solidFill>
                <a:schemeClr val="tx1"/>
              </a:solidFill>
              <a:ea typeface="標楷體" pitchFamily="65" charset="-120"/>
            </a:endParaRPr>
          </a:p>
          <a:p>
            <a:pPr algn="l" eaLnBrk="1" hangingPunct="1"/>
            <a:endParaRPr lang="en-US" altLang="zh-TW" sz="1800" dirty="0">
              <a:ea typeface="標楷體" pitchFamily="65" charset="-120"/>
            </a:endParaRPr>
          </a:p>
          <a:p>
            <a:pPr algn="l" eaLnBrk="1" hangingPunct="1"/>
            <a:endParaRPr lang="en-US" altLang="zh-TW" sz="1800" dirty="0">
              <a:ea typeface="標楷體" pitchFamily="65" charset="-120"/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868863"/>
            <a:ext cx="88677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76425"/>
            <a:ext cx="532765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8" t="44370" r="57692" b="31535"/>
          <a:stretch>
            <a:fillRect/>
          </a:stretch>
        </p:blipFill>
        <p:spPr bwMode="auto">
          <a:xfrm>
            <a:off x="231775" y="1700213"/>
            <a:ext cx="31511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7" name="直線單箭頭接點 2"/>
          <p:cNvCxnSpPr>
            <a:cxnSpLocks noChangeShapeType="1"/>
          </p:cNvCxnSpPr>
          <p:nvPr/>
        </p:nvCxnSpPr>
        <p:spPr bwMode="auto">
          <a:xfrm>
            <a:off x="971550" y="2492375"/>
            <a:ext cx="3851275" cy="2889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8" name="橢圓 6"/>
          <p:cNvSpPr>
            <a:spLocks noChangeArrowheads="1"/>
          </p:cNvSpPr>
          <p:nvPr/>
        </p:nvSpPr>
        <p:spPr bwMode="auto">
          <a:xfrm>
            <a:off x="231775" y="4581525"/>
            <a:ext cx="2900363" cy="1058863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0489" name="橢圓 14"/>
          <p:cNvSpPr>
            <a:spLocks noChangeArrowheads="1"/>
          </p:cNvSpPr>
          <p:nvPr/>
        </p:nvSpPr>
        <p:spPr bwMode="auto">
          <a:xfrm>
            <a:off x="7164388" y="5300663"/>
            <a:ext cx="2160587" cy="72072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1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412875"/>
            <a:ext cx="5184775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矩形 1"/>
          <p:cNvSpPr>
            <a:spLocks noChangeArrowheads="1"/>
          </p:cNvSpPr>
          <p:nvPr/>
        </p:nvSpPr>
        <p:spPr bwMode="auto">
          <a:xfrm>
            <a:off x="3851275" y="1557338"/>
            <a:ext cx="360363" cy="44132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2159000" y="260350"/>
            <a:ext cx="572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附件管理及附件下載區使用</a:t>
            </a:r>
            <a:endParaRPr lang="en-US" altLang="zh-TW" sz="3600" u="sng" dirty="0">
              <a:solidFill>
                <a:srgbClr val="CC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611188" y="908050"/>
            <a:ext cx="61864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sz="1800" dirty="0">
                <a:solidFill>
                  <a:schemeClr val="tx1"/>
                </a:solidFill>
                <a:ea typeface="標楷體" pitchFamily="65" charset="-120"/>
              </a:rPr>
              <a:t>點文稿右方的「附件管理」頁籤，即顯示附件管理子視窗。</a:t>
            </a:r>
            <a:endParaRPr lang="en-US" altLang="zh-TW" sz="1800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797425"/>
            <a:ext cx="58578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矩形 1"/>
          <p:cNvSpPr>
            <a:spLocks noChangeArrowheads="1"/>
          </p:cNvSpPr>
          <p:nvPr/>
        </p:nvSpPr>
        <p:spPr bwMode="auto">
          <a:xfrm>
            <a:off x="2916238" y="5949950"/>
            <a:ext cx="5613400" cy="44132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1512" name="矩形 1"/>
          <p:cNvSpPr>
            <a:spLocks noChangeArrowheads="1"/>
          </p:cNvSpPr>
          <p:nvPr/>
        </p:nvSpPr>
        <p:spPr bwMode="auto">
          <a:xfrm>
            <a:off x="5970588" y="2555875"/>
            <a:ext cx="2559050" cy="44132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215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3209925"/>
            <a:ext cx="6513512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矩形 1"/>
          <p:cNvSpPr>
            <a:spLocks noChangeArrowheads="1"/>
          </p:cNvSpPr>
          <p:nvPr/>
        </p:nvSpPr>
        <p:spPr bwMode="auto">
          <a:xfrm>
            <a:off x="1044575" y="3779838"/>
            <a:ext cx="5399088" cy="44132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1515" name="Rectangle 2"/>
          <p:cNvSpPr>
            <a:spLocks noChangeArrowheads="1"/>
          </p:cNvSpPr>
          <p:nvPr/>
        </p:nvSpPr>
        <p:spPr bwMode="auto">
          <a:xfrm>
            <a:off x="422275" y="5519738"/>
            <a:ext cx="22780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sz="1800" dirty="0">
                <a:solidFill>
                  <a:schemeClr val="tx1"/>
                </a:solidFill>
                <a:ea typeface="標楷體" pitchFamily="65" charset="-120"/>
              </a:rPr>
              <a:t>文面「附件」欄會顯示提示下載之字串。</a:t>
            </a:r>
            <a:endParaRPr lang="en-US" altLang="zh-TW" sz="180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1516" name="Rectangle 2"/>
          <p:cNvSpPr>
            <a:spLocks noChangeArrowheads="1"/>
          </p:cNvSpPr>
          <p:nvPr/>
        </p:nvSpPr>
        <p:spPr bwMode="auto">
          <a:xfrm>
            <a:off x="290513" y="1735138"/>
            <a:ext cx="3257550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sz="1800" dirty="0">
                <a:solidFill>
                  <a:schemeClr val="tx1"/>
                </a:solidFill>
                <a:ea typeface="標楷體" pitchFamily="65" charset="-120"/>
              </a:rPr>
              <a:t>勾選「上傳至附件下載區」可設定發文時，將大附件上傳至附件下載區，供受文者以發文號、發文日期及識別碼查詢下載該公文之附件檔。</a:t>
            </a:r>
            <a:endParaRPr lang="en-US" altLang="zh-TW" sz="1800" dirty="0">
              <a:solidFill>
                <a:schemeClr val="tx1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94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44525" y="908050"/>
            <a:ext cx="7887915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附件頁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面上傳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1)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附件上傳完成時，會產生頁面，並會出現頁碼數字。</a:t>
            </a:r>
            <a:endParaRPr lang="en-US" altLang="zh-TW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在上傳未完成（數字未出現）前，不可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傳送出去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若上傳失敗，則數字未出現，附件</a:t>
            </a:r>
            <a: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字的顏色變為藍色。</a:t>
            </a:r>
            <a:endParaRPr lang="en-US" altLang="zh-TW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此時請刪除原有附件，重新上傳一次，</a:t>
            </a:r>
            <a:endParaRPr lang="en-US" altLang="zh-TW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endParaRPr lang="en-US" altLang="zh-TW" sz="1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611188" y="2708275"/>
            <a:ext cx="633730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參考附件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承辦人陳核公文時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以稿代簽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，需夾帶附件供長官一併核閱，但發文時卻不需包含這個附件。故本系統提供參考附件功能。</a:t>
            </a:r>
          </a:p>
          <a:p>
            <a:pPr algn="l" eaLnBrk="1" hangingPunct="1"/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此類參考附件屬於整份公文，不屬於任何文稿，故發文時不會帶出附件。</a:t>
            </a:r>
          </a:p>
          <a:p>
            <a:pPr algn="l" eaLnBrk="1" hangingPunct="1"/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此類參考附件經評估無簽核或編修需求，故不匯出簽核頁面，以免頁面過多、檔案過大無法進行線上簽核，並減少系統傳送及儲存負載。</a:t>
            </a:r>
          </a:p>
          <a:p>
            <a:pPr algn="l" eaLnBrk="1" hangingPunct="1"/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參考附件頁籤顯示於簽核公文右方立貼頁籤處，稿件附件頁籤之後。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6" y="2647950"/>
            <a:ext cx="19335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矩形 4"/>
          <p:cNvSpPr>
            <a:spLocks noChangeArrowheads="1"/>
          </p:cNvSpPr>
          <p:nvPr/>
        </p:nvSpPr>
        <p:spPr bwMode="auto">
          <a:xfrm>
            <a:off x="7308850" y="5013325"/>
            <a:ext cx="1366838" cy="576263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4" name="矩形 4"/>
          <p:cNvSpPr>
            <a:spLocks noChangeArrowheads="1"/>
          </p:cNvSpPr>
          <p:nvPr/>
        </p:nvSpPr>
        <p:spPr bwMode="auto">
          <a:xfrm>
            <a:off x="7308850" y="4438650"/>
            <a:ext cx="1366838" cy="576263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2884488" y="260350"/>
            <a:ext cx="434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附件轉檔、參考附件</a:t>
            </a:r>
            <a:endParaRPr lang="en-US" altLang="zh-TW" sz="3600" u="sng" dirty="0">
              <a:solidFill>
                <a:srgbClr val="CC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41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465263"/>
            <a:ext cx="78581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611188" y="1054100"/>
            <a:ext cx="82692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簡便的蓋用職名章方式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預設職名章、預設職名章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代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、多組職名章選用</a:t>
            </a:r>
            <a:endParaRPr lang="en-US" altLang="zh-TW" sz="1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860800"/>
            <a:ext cx="56673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2884488" y="260350"/>
            <a:ext cx="434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如何快速蓋用職名章</a:t>
            </a:r>
            <a:endParaRPr lang="en-US" altLang="zh-TW" sz="3600" u="sng" dirty="0">
              <a:solidFill>
                <a:srgbClr val="CC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558" name="矩形 1"/>
          <p:cNvSpPr>
            <a:spLocks noChangeArrowheads="1"/>
          </p:cNvSpPr>
          <p:nvPr/>
        </p:nvSpPr>
        <p:spPr bwMode="auto">
          <a:xfrm>
            <a:off x="4500563" y="3213100"/>
            <a:ext cx="3454400" cy="44132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5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11188" y="1054100"/>
            <a:ext cx="82692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章戳選用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子視窗中設定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t="15103" r="20016" b="5109"/>
          <a:stretch>
            <a:fillRect/>
          </a:stretch>
        </p:blipFill>
        <p:spPr bwMode="auto">
          <a:xfrm>
            <a:off x="403225" y="1479550"/>
            <a:ext cx="841692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3201988" y="260350"/>
            <a:ext cx="29543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章戳選用功能</a:t>
            </a:r>
            <a:endParaRPr lang="en-US" altLang="zh-TW" sz="3600" u="sng" dirty="0">
              <a:solidFill>
                <a:srgbClr val="CC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30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82180" y="940658"/>
            <a:ext cx="1209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文稿列印</a:t>
            </a: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3201988" y="260350"/>
            <a:ext cx="29543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文稿列印功能</a:t>
            </a:r>
            <a:endParaRPr lang="en-US" altLang="zh-TW" sz="3600" u="sng" dirty="0">
              <a:solidFill>
                <a:srgbClr val="CC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688" y="937220"/>
            <a:ext cx="6135688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65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87058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611188" y="908050"/>
            <a:ext cx="82692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文稿列印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另開瀏覽器分頁預覽文稿，以網頁方式列印，各瀏覽器列印視窗不同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2627313" y="260350"/>
            <a:ext cx="43402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以預覽網頁方式列印</a:t>
            </a:r>
            <a:endParaRPr lang="en-US" altLang="zh-TW" sz="3600" u="sng" dirty="0">
              <a:solidFill>
                <a:srgbClr val="CC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629" name="矩形 8"/>
          <p:cNvSpPr>
            <a:spLocks noChangeArrowheads="1"/>
          </p:cNvSpPr>
          <p:nvPr/>
        </p:nvSpPr>
        <p:spPr bwMode="auto">
          <a:xfrm>
            <a:off x="6156325" y="4833938"/>
            <a:ext cx="576263" cy="179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6630" name="矩形 9"/>
          <p:cNvSpPr>
            <a:spLocks noChangeArrowheads="1"/>
          </p:cNvSpPr>
          <p:nvPr/>
        </p:nvSpPr>
        <p:spPr bwMode="auto">
          <a:xfrm>
            <a:off x="6300788" y="3789363"/>
            <a:ext cx="576262" cy="179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266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478213"/>
            <a:ext cx="5383212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74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059113" y="260350"/>
            <a:ext cx="29543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其他說明事項</a:t>
            </a:r>
            <a:endParaRPr lang="en-US" altLang="zh-TW" sz="3600" u="sng" dirty="0">
              <a:solidFill>
                <a:srgbClr val="CC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611188" y="1052736"/>
            <a:ext cx="8065267" cy="5078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◎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新電腦或電腦重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灌後，必須先設定</a:t>
            </a:r>
            <a: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endParaRPr lang="en-US" altLang="zh-TW" sz="1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下載安裝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跨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平台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網頁元件，</a:t>
            </a:r>
            <a:r>
              <a:rPr lang="en-US" altLang="zh-TW" sz="1800" dirty="0" err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HiCOS_Client</a:t>
            </a:r>
            <a:endParaRPr lang="en-US" altLang="zh-TW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       </a:t>
            </a:r>
            <a:r>
              <a:rPr lang="en-US" altLang="zh-TW" sz="1800" dirty="0">
                <a:hlinkClick r:id="rId3"/>
              </a:rPr>
              <a:t>https://moica.nat.gov.tw/rac_plugin.html</a:t>
            </a:r>
            <a:endParaRPr lang="en-US" altLang="zh-TW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 Chrome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瀏覽器設定，允許彈出視窗，設定</a:t>
            </a:r>
            <a: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個允許網址</a:t>
            </a:r>
            <a:endParaRPr lang="en-US" altLang="zh-TW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設定</a:t>
            </a:r>
            <a: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=&gt;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進階</a:t>
            </a:r>
            <a: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=&gt;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網站設定</a:t>
            </a:r>
            <a: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=&gt;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彈出視窗</a:t>
            </a:r>
            <a: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=&gt;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允許</a:t>
            </a:r>
            <a:endParaRPr lang="en-US" altLang="zh-TW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　　　</a:t>
            </a:r>
            <a: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localhost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　　　</a:t>
            </a:r>
            <a: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[*.]edoc2.nchu.edu.tw</a:t>
            </a:r>
            <a:endParaRPr lang="en-US" altLang="zh-TW" sz="1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endParaRPr lang="en-US" altLang="zh-TW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◎公文檢視</a:t>
            </a:r>
            <a: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不同瀏覽器由於使用預設字體、對行距、字距，中英文混用、</a:t>
            </a:r>
            <a:endParaRPr lang="en-US" altLang="zh-TW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頁末斷行等情形之解讀不完全相同，可能導致文稿顯示結果略有差異。</a:t>
            </a:r>
            <a:endParaRPr lang="en-US" altLang="zh-TW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endParaRPr lang="en-US" altLang="zh-TW" sz="1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◎歷史檢視，完稿模式與追蹤修訂模式。</a:t>
            </a:r>
            <a:endParaRPr lang="en-US" altLang="zh-TW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endParaRPr lang="en-US" altLang="zh-TW" sz="1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◎列印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文稿時，瀏覽器會主動加上首頁及頁尾或縮放檢視等設定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會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影響列印文稿結果，須再自行調整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提供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FAQ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文件</a:t>
            </a:r>
            <a:r>
              <a:rPr lang="en-US" altLang="zh-TW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algn="l" eaLnBrk="1" hangingPunct="1"/>
            <a:endParaRPr lang="en-US" altLang="zh-TW" sz="1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◎草稿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匣中欲保留草稿公文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，可自行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另存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文稿成 </a:t>
            </a:r>
            <a: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.xml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檔案至自己電腦硬碟內</a:t>
            </a:r>
            <a:endParaRPr lang="en-US" altLang="zh-TW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存放，之後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以開啟舊檔功能</a:t>
            </a:r>
            <a: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找 </a:t>
            </a:r>
            <a: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.xml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檔案</a:t>
            </a:r>
            <a: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可帶入舊稿件。</a:t>
            </a:r>
            <a:endParaRPr lang="en-US" altLang="zh-TW" sz="1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47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0__temp\15632602036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37630"/>
            <a:ext cx="5544616" cy="56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83568" y="1052736"/>
            <a:ext cx="22848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微軟正黑體" pitchFamily="34" charset="-120"/>
              </a:rPr>
              <a:t>跨平台網路元件</a:t>
            </a:r>
            <a:r>
              <a:rPr lang="en-US" altLang="zh-TW" sz="2000" b="1" dirty="0">
                <a:latin typeface="微軟正黑體" pitchFamily="34" charset="-120"/>
              </a:rPr>
              <a:t>: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12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69"/>
          <a:stretch>
            <a:fillRect/>
          </a:stretch>
        </p:blipFill>
        <p:spPr bwMode="auto">
          <a:xfrm>
            <a:off x="2051720" y="2327029"/>
            <a:ext cx="6312023" cy="364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:\1___new_工作區\41公文系統教育訓練講義_校內訓練\20190805-0806校內研習\moi_note_content_140-816x5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1830">
            <a:off x="6652484" y="2303452"/>
            <a:ext cx="1587332" cy="100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710846" y="1052736"/>
            <a:ext cx="7389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登入方式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１、帳密登入：可以觀看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公文、查詢公文、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撰寫公文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草稿及意見等。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２、智慧卡登入：使用自然人憑證。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簽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辦公文完成時傳送會檢查電子印章及憑證。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7968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779912" y="264222"/>
            <a:ext cx="20313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實作練習</a:t>
            </a:r>
            <a:endParaRPr lang="en-US" altLang="zh-TW" sz="3600" u="sng" dirty="0">
              <a:solidFill>
                <a:srgbClr val="CC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755576" y="1340768"/>
            <a:ext cx="5689004" cy="14773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◎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來文創「便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簽」寫擬辦。</a:t>
            </a:r>
            <a:endParaRPr lang="en-US" altLang="zh-TW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◎創稿，寫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簽呈。（簽、便簽）</a:t>
            </a:r>
            <a:endParaRPr lang="en-US" altLang="zh-TW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◎創稿，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寫函。（函、書函）</a:t>
            </a:r>
            <a:endParaRPr lang="en-US" altLang="zh-TW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endParaRPr lang="en-US" altLang="zh-TW" sz="1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◎</a:t>
            </a:r>
            <a:r>
              <a:rPr lang="zh-TW" altLang="en-US" sz="1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aki800</a:t>
            </a:r>
            <a:r>
              <a:rPr lang="zh-TW" altLang="en-US" sz="1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公文檢索練習。</a:t>
            </a:r>
            <a:endParaRPr lang="en-US" altLang="zh-TW" sz="1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06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051720" y="260350"/>
            <a:ext cx="61863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有問題詢問時，使用遠端軟體</a:t>
            </a:r>
            <a:endParaRPr lang="en-US" altLang="zh-TW" sz="3600" u="sng" dirty="0">
              <a:solidFill>
                <a:srgbClr val="CC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2111" y="1364288"/>
            <a:ext cx="3176685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TW" altLang="en-US" sz="2000" b="1" dirty="0">
                <a:latin typeface="微軟正黑體" pitchFamily="34" charset="-120"/>
              </a:rPr>
              <a:t>◎遠端軟體 </a:t>
            </a:r>
            <a:r>
              <a:rPr lang="en-US" altLang="zh-TW" sz="2000" b="1" dirty="0" err="1">
                <a:latin typeface="微軟正黑體" pitchFamily="34" charset="-120"/>
              </a:rPr>
              <a:t>anydesk</a:t>
            </a:r>
            <a:endParaRPr lang="en-US" altLang="zh-TW" sz="2000" b="1" dirty="0">
              <a:latin typeface="微軟正黑體" pitchFamily="34" charset="-120"/>
            </a:endParaRPr>
          </a:p>
          <a:p>
            <a:pPr algn="l"/>
            <a:endParaRPr lang="en-US" altLang="zh-TW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1700" b="1" dirty="0">
                <a:latin typeface="微軟正黑體" pitchFamily="34" charset="-120"/>
              </a:rPr>
              <a:t>下載檔案，免安裝，</a:t>
            </a:r>
            <a:endParaRPr lang="en-US" altLang="zh-TW" sz="1700" b="1" dirty="0">
              <a:latin typeface="微軟正黑體" pitchFamily="34" charset="-120"/>
            </a:endParaRPr>
          </a:p>
          <a:p>
            <a:pPr algn="l"/>
            <a:r>
              <a:rPr lang="zh-TW" altLang="en-US" sz="1700" b="1" dirty="0">
                <a:latin typeface="微軟正黑體" pitchFamily="34" charset="-120"/>
              </a:rPr>
              <a:t>　開啟後出現</a:t>
            </a:r>
            <a:r>
              <a:rPr lang="en-US" altLang="zh-TW" sz="1700" b="1" dirty="0">
                <a:latin typeface="微軟正黑體" pitchFamily="34" charset="-120"/>
              </a:rPr>
              <a:t>9</a:t>
            </a:r>
            <a:r>
              <a:rPr lang="zh-TW" altLang="en-US" sz="1700" b="1" dirty="0">
                <a:latin typeface="微軟正黑體" pitchFamily="34" charset="-120"/>
              </a:rPr>
              <a:t>個數字。</a:t>
            </a:r>
            <a:endParaRPr lang="en-US" altLang="zh-TW" sz="1700" b="1" dirty="0">
              <a:latin typeface="微軟正黑體" pitchFamily="34" charset="-120"/>
            </a:endParaRPr>
          </a:p>
          <a:p>
            <a:pPr algn="l"/>
            <a:endPara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zh-TW" altLang="en-US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73016"/>
            <a:ext cx="5155804" cy="28488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75" y="1146845"/>
            <a:ext cx="4623994" cy="28803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502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638425" y="260350"/>
            <a:ext cx="29546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公文系統環境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611188" y="1042988"/>
            <a:ext cx="82978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系統首頁</a:t>
            </a:r>
            <a:r>
              <a: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  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應用程式選單、   待辦事項、 公告區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 選單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提供關鍵字查詢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右上角，顯示常用捷徑</a:t>
            </a:r>
            <a:r>
              <a: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algn="l" eaLnBrk="1" hangingPunct="1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                             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 eaLnBrk="1" hangingPunct="1"/>
            <a:endParaRPr lang="en-US" altLang="zh-TW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79" y="1844824"/>
            <a:ext cx="8449603" cy="444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圖說文字 1"/>
          <p:cNvSpPr>
            <a:spLocks noChangeArrowheads="1"/>
          </p:cNvSpPr>
          <p:nvPr/>
        </p:nvSpPr>
        <p:spPr bwMode="auto">
          <a:xfrm>
            <a:off x="6423025" y="5349875"/>
            <a:ext cx="2109788" cy="936625"/>
          </a:xfrm>
          <a:prstGeom prst="wedgeRectCallout">
            <a:avLst>
              <a:gd name="adj1" fmla="val -121606"/>
              <a:gd name="adj2" fmla="val -67329"/>
            </a:avLst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最多顯示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個之待處理資料夾件數</a:t>
            </a:r>
          </a:p>
        </p:txBody>
      </p:sp>
    </p:spTree>
    <p:extLst>
      <p:ext uri="{BB962C8B-B14F-4D97-AF65-F5344CB8AC3E}">
        <p14:creationId xmlns:p14="http://schemas.microsoft.com/office/powerpoint/2010/main" val="179053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8726488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2771775" y="260350"/>
            <a:ext cx="38782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以分頁呈現各作業</a:t>
            </a:r>
            <a:endParaRPr lang="en-US" altLang="zh-TW" sz="3600" u="sng" dirty="0">
              <a:solidFill>
                <a:srgbClr val="CC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95288" y="1042988"/>
            <a:ext cx="48013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獨立分頁中開啟不同作業畫面，方便切換</a:t>
            </a:r>
            <a:endParaRPr lang="en-US" altLang="zh-TW" dirty="0">
              <a:solidFill>
                <a:schemeClr val="tx1"/>
              </a:solidFill>
              <a:ea typeface="標楷體" pitchFamily="65" charset="-120"/>
            </a:endParaRPr>
          </a:p>
          <a:p>
            <a:pPr algn="l" eaLnBrk="1" hangingPunct="1"/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各作業畫面字體大小可以自訂 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會記憶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)</a:t>
            </a: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255588" y="1774825"/>
            <a:ext cx="3668712" cy="50165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102" name="矩形 8"/>
          <p:cNvSpPr>
            <a:spLocks noChangeArrowheads="1"/>
          </p:cNvSpPr>
          <p:nvPr/>
        </p:nvSpPr>
        <p:spPr bwMode="auto">
          <a:xfrm>
            <a:off x="7812088" y="2636838"/>
            <a:ext cx="1331912" cy="1944687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2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11188" y="1042988"/>
            <a:ext cx="82978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應用程式捷徑：切換為首頁或公文夾呈現畫面時，或者簽核過程中，應用程式捷徑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選單鈕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)</a:t>
            </a: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仍可在畫面右上角顯示，讓使用者可隨時取用。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855662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矩形 4"/>
          <p:cNvSpPr>
            <a:spLocks noChangeArrowheads="1"/>
          </p:cNvSpPr>
          <p:nvPr/>
        </p:nvSpPr>
        <p:spPr bwMode="auto">
          <a:xfrm>
            <a:off x="7451725" y="1700213"/>
            <a:ext cx="576263" cy="360362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2771775" y="260350"/>
            <a:ext cx="29543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應用程式捷徑</a:t>
            </a:r>
            <a:endParaRPr lang="en-US" altLang="zh-TW" sz="3600" u="sng" dirty="0">
              <a:solidFill>
                <a:srgbClr val="CC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386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11188" y="1042988"/>
            <a:ext cx="82978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應用程式選單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提供關鍵字查詢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) :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8569325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矩形 4"/>
          <p:cNvSpPr>
            <a:spLocks noChangeArrowheads="1"/>
          </p:cNvSpPr>
          <p:nvPr/>
        </p:nvSpPr>
        <p:spPr bwMode="auto">
          <a:xfrm>
            <a:off x="684213" y="2133600"/>
            <a:ext cx="2808287" cy="503238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2841625" y="260350"/>
            <a:ext cx="40783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新增搜尋功能</a:t>
            </a:r>
            <a:r>
              <a:rPr lang="en-US" altLang="zh-TW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選單</a:t>
            </a:r>
            <a:endParaRPr lang="en-US" altLang="zh-TW" sz="3600" u="sng" dirty="0">
              <a:solidFill>
                <a:srgbClr val="CC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56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11188" y="1042988"/>
            <a:ext cx="82978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algn="l" eaLnBrk="1" hangingPunct="1"/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公文夾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:</a:t>
            </a: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顯示公文列表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提供關鍵字查詢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,</a:t>
            </a: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如文號末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3</a:t>
            </a: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碼、教育部等</a:t>
            </a:r>
            <a:r>
              <a:rPr lang="en-US" altLang="zh-TW" dirty="0">
                <a:solidFill>
                  <a:schemeClr val="tx1"/>
                </a:solidFill>
                <a:ea typeface="標楷體" pitchFamily="65" charset="-120"/>
              </a:rPr>
              <a:t>)</a:t>
            </a:r>
          </a:p>
        </p:txBody>
      </p:sp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8428038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424238"/>
            <a:ext cx="5819775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矩形 4"/>
          <p:cNvSpPr>
            <a:spLocks noChangeArrowheads="1"/>
          </p:cNvSpPr>
          <p:nvPr/>
        </p:nvSpPr>
        <p:spPr bwMode="auto">
          <a:xfrm>
            <a:off x="3105150" y="1843088"/>
            <a:ext cx="2474913" cy="360362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174" name="矩形 4"/>
          <p:cNvSpPr>
            <a:spLocks noChangeArrowheads="1"/>
          </p:cNvSpPr>
          <p:nvPr/>
        </p:nvSpPr>
        <p:spPr bwMode="auto">
          <a:xfrm>
            <a:off x="5003800" y="3573463"/>
            <a:ext cx="1800225" cy="360362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2411413" y="260350"/>
            <a:ext cx="49561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新增搜尋功能</a:t>
            </a:r>
            <a:r>
              <a:rPr lang="en-US" altLang="zh-TW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公文清單</a:t>
            </a:r>
            <a:endParaRPr lang="en-US" altLang="zh-TW" sz="3600" u="sng" dirty="0">
              <a:solidFill>
                <a:srgbClr val="CC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36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/>
          <p:cNvSpPr txBox="1"/>
          <p:nvPr/>
        </p:nvSpPr>
        <p:spPr>
          <a:xfrm>
            <a:off x="2483768" y="1484784"/>
            <a:ext cx="7128792" cy="4031873"/>
          </a:xfrm>
          <a:prstGeom prst="rect">
            <a:avLst/>
          </a:prstGeom>
          <a:noFill/>
          <a:effectLst>
            <a:glow rad="127000">
              <a:schemeClr val="accent1"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5600" dirty="0">
                <a:solidFill>
                  <a:schemeClr val="tx1">
                    <a:lumMod val="50000"/>
                    <a:lumOff val="50000"/>
                  </a:schemeClr>
                </a:solidFill>
                <a:ea typeface="新細明體" charset="-120"/>
              </a:rPr>
              <a:t>NUI</a:t>
            </a:r>
            <a:endParaRPr lang="zh-TW" altLang="en-US" sz="25600" dirty="0">
              <a:solidFill>
                <a:schemeClr val="tx1">
                  <a:lumMod val="50000"/>
                  <a:lumOff val="50000"/>
                </a:schemeClr>
              </a:solidFill>
              <a:ea typeface="新細明體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2593975" y="1341438"/>
            <a:ext cx="5851525" cy="863600"/>
          </a:xfrm>
          <a:prstGeom prst="roundRect">
            <a:avLst/>
          </a:prstGeom>
          <a:solidFill>
            <a:srgbClr val="FFEF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zh-TW" altLang="en-US" sz="1800" b="1" dirty="0">
                <a:solidFill>
                  <a:schemeClr val="tx1"/>
                </a:solidFill>
              </a:rPr>
              <a:t>依現在想做什麼事，來決定由哪個抽屜取出相關公文</a:t>
            </a:r>
            <a:r>
              <a:rPr lang="en-US" altLang="zh-TW" sz="1800" b="1" dirty="0">
                <a:solidFill>
                  <a:schemeClr val="tx1"/>
                </a:solidFill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</a:rPr>
              <a:t>如：待辦事項、創稿、歷史簽辦、公文檢索 </a:t>
            </a:r>
            <a:r>
              <a:rPr lang="en-US" altLang="zh-TW" sz="1800" b="1" dirty="0">
                <a:solidFill>
                  <a:schemeClr val="tx1"/>
                </a:solidFill>
              </a:rPr>
              <a:t>)</a:t>
            </a:r>
            <a:r>
              <a:rPr lang="zh-TW" altLang="en-US" sz="1800" b="1" dirty="0">
                <a:solidFill>
                  <a:srgbClr val="7030A0"/>
                </a:solidFill>
              </a:rPr>
              <a:t> 。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539750" y="1268413"/>
            <a:ext cx="2087563" cy="1008062"/>
          </a:xfrm>
          <a:prstGeom prst="roundRect">
            <a:avLst/>
          </a:prstGeom>
          <a:solidFill>
            <a:srgbClr val="FFC000"/>
          </a:solidFill>
          <a:effectLst>
            <a:outerShdw blurRad="50800" dist="76200" dir="2700000" algn="tl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b="1" dirty="0"/>
              <a:t>儲存區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2608263" y="2636838"/>
            <a:ext cx="5851525" cy="863600"/>
          </a:xfrm>
          <a:prstGeom prst="roundRect">
            <a:avLst/>
          </a:prstGeom>
          <a:solidFill>
            <a:srgbClr val="C4DAE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zh-TW" altLang="en-US" sz="1800" b="1" dirty="0">
                <a:solidFill>
                  <a:schemeClr val="accent6"/>
                </a:solidFill>
              </a:rPr>
              <a:t>即公文或待編文稿。以實際公文樣貌提供所見即所得之編輯模式。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555625" y="2565400"/>
            <a:ext cx="2087563" cy="1008063"/>
          </a:xfrm>
          <a:prstGeom prst="roundRect">
            <a:avLst/>
          </a:prstGeom>
          <a:solidFill>
            <a:srgbClr val="00B050"/>
          </a:solidFill>
          <a:effectLst>
            <a:outerShdw blurRad="50800" dist="76200" dir="2700000" algn="tl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b="1" dirty="0"/>
              <a:t>工作標的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2593975" y="3933825"/>
            <a:ext cx="5851525" cy="863600"/>
          </a:xfrm>
          <a:prstGeom prst="roundRect">
            <a:avLst/>
          </a:prstGeom>
          <a:solidFill>
            <a:srgbClr val="A6ECC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zh-TW" altLang="en-US" sz="1800" b="1" dirty="0">
                <a:solidFill>
                  <a:srgbClr val="7030A0"/>
                </a:solidFill>
              </a:rPr>
              <a:t>即辦公桌面。將取出之公文放在這裡辦理。想要快速翻查</a:t>
            </a:r>
            <a:r>
              <a:rPr lang="en-US" altLang="zh-TW" sz="1800" b="1" dirty="0">
                <a:solidFill>
                  <a:srgbClr val="7030A0"/>
                </a:solidFill>
              </a:rPr>
              <a:t>(</a:t>
            </a:r>
            <a:r>
              <a:rPr lang="zh-TW" altLang="en-US" sz="1800" b="1" dirty="0">
                <a:solidFill>
                  <a:srgbClr val="7030A0"/>
                </a:solidFill>
              </a:rPr>
              <a:t>清單、公文首頁縮圖</a:t>
            </a:r>
            <a:r>
              <a:rPr lang="en-US" altLang="zh-TW" sz="1800" b="1" dirty="0">
                <a:solidFill>
                  <a:srgbClr val="7030A0"/>
                </a:solidFill>
              </a:rPr>
              <a:t>)</a:t>
            </a:r>
            <a:r>
              <a:rPr lang="zh-TW" altLang="en-US" sz="1800" b="1" dirty="0">
                <a:solidFill>
                  <a:srgbClr val="7030A0"/>
                </a:solidFill>
              </a:rPr>
              <a:t>或調閱公文</a:t>
            </a:r>
            <a:r>
              <a:rPr lang="en-US" altLang="zh-TW" sz="1800" b="1" dirty="0">
                <a:solidFill>
                  <a:srgbClr val="7030A0"/>
                </a:solidFill>
              </a:rPr>
              <a:t>(</a:t>
            </a:r>
            <a:r>
              <a:rPr lang="zh-TW" altLang="en-US" sz="1800" b="1" dirty="0">
                <a:solidFill>
                  <a:srgbClr val="7030A0"/>
                </a:solidFill>
              </a:rPr>
              <a:t>目前想要辦理的文及附件、參照公文</a:t>
            </a:r>
            <a:r>
              <a:rPr lang="en-US" altLang="zh-TW" sz="1800" b="1" dirty="0">
                <a:solidFill>
                  <a:srgbClr val="7030A0"/>
                </a:solidFill>
              </a:rPr>
              <a:t>) </a:t>
            </a:r>
            <a:r>
              <a:rPr lang="zh-TW" altLang="en-US" sz="1800" b="1" dirty="0">
                <a:solidFill>
                  <a:srgbClr val="7030A0"/>
                </a:solidFill>
              </a:rPr>
              <a:t>時，比照實際公文情況擺放。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539750" y="3860800"/>
            <a:ext cx="2087563" cy="1008063"/>
          </a:xfrm>
          <a:prstGeom prst="roundRect">
            <a:avLst/>
          </a:prstGeom>
          <a:solidFill>
            <a:srgbClr val="003399"/>
          </a:solidFill>
          <a:effectLst>
            <a:outerShdw blurRad="50800" dist="76200" dir="2700000" algn="tl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b="1" dirty="0"/>
              <a:t>工作區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2593975" y="5229225"/>
            <a:ext cx="5851525" cy="863600"/>
          </a:xfrm>
          <a:prstGeom prst="roundRect">
            <a:avLst/>
          </a:prstGeom>
          <a:solidFill>
            <a:srgbClr val="F1D1C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zh-TW" altLang="en-US" sz="1800" b="1" dirty="0">
                <a:solidFill>
                  <a:srgbClr val="FF0000"/>
                </a:solidFill>
              </a:rPr>
              <a:t>辦文時，使用者可以依直覺操作，點到哪裡，用到哪裡，系統即依此時候需要顯示什麼選項、依編輯內容顯示對應工具。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539750" y="5157788"/>
            <a:ext cx="2087563" cy="1008062"/>
          </a:xfrm>
          <a:prstGeom prst="roundRect">
            <a:avLst/>
          </a:prstGeom>
          <a:solidFill>
            <a:srgbClr val="FF66FF"/>
          </a:solidFill>
          <a:effectLst>
            <a:outerShdw blurRad="50800" dist="76200" dir="2700000" algn="tl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b="1" dirty="0"/>
              <a:t>功能物件</a:t>
            </a:r>
          </a:p>
        </p:txBody>
      </p:sp>
      <p:sp>
        <p:nvSpPr>
          <p:cNvPr id="8205" name="Rectangle 2"/>
          <p:cNvSpPr>
            <a:spLocks noChangeArrowheads="1"/>
          </p:cNvSpPr>
          <p:nvPr/>
        </p:nvSpPr>
        <p:spPr bwMode="auto">
          <a:xfrm>
            <a:off x="2638425" y="260350"/>
            <a:ext cx="29546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itchFamily="18" charset="0"/>
                <a:ea typeface="華康中明體" pitchFamily="49" charset="-120"/>
              </a:defRPr>
            </a:lvl9pPr>
          </a:lstStyle>
          <a:p>
            <a:pPr eaLnBrk="1" hangingPunct="1"/>
            <a:r>
              <a:rPr lang="zh-TW" altLang="en-US" sz="3600" u="sng" dirty="0" smtClean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系統設計</a:t>
            </a:r>
            <a:r>
              <a:rPr lang="zh-TW" altLang="en-US" sz="3600" u="sng" dirty="0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理念</a:t>
            </a:r>
          </a:p>
        </p:txBody>
      </p:sp>
    </p:spTree>
    <p:extLst>
      <p:ext uri="{BB962C8B-B14F-4D97-AF65-F5344CB8AC3E}">
        <p14:creationId xmlns:p14="http://schemas.microsoft.com/office/powerpoint/2010/main" val="5173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151077</TotalTime>
  <Words>1484</Words>
  <Application>Microsoft Office PowerPoint</Application>
  <PresentationFormat>如螢幕大小 (4:3)</PresentationFormat>
  <Paragraphs>159</Paragraphs>
  <Slides>31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31</vt:i4>
      </vt:variant>
    </vt:vector>
  </HeadingPairs>
  <TitlesOfParts>
    <vt:vector size="33" baseType="lpstr">
      <vt:lpstr>1_自訂設計</vt:lpstr>
      <vt:lpstr>2_自訂設計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二一零零科技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Alice</dc:creator>
  <cp:lastModifiedBy>Windows 使用者</cp:lastModifiedBy>
  <cp:revision>201</cp:revision>
  <dcterms:created xsi:type="dcterms:W3CDTF">2011-12-30T06:25:22Z</dcterms:created>
  <dcterms:modified xsi:type="dcterms:W3CDTF">2019-08-15T02:34:15Z</dcterms:modified>
</cp:coreProperties>
</file>